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0"/>
  </p:notesMasterIdLst>
  <p:sldIdLst>
    <p:sldId id="299" r:id="rId2"/>
    <p:sldId id="269" r:id="rId3"/>
    <p:sldId id="258" r:id="rId4"/>
    <p:sldId id="304" r:id="rId5"/>
    <p:sldId id="306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00" r:id="rId17"/>
    <p:sldId id="318" r:id="rId18"/>
    <p:sldId id="280" r:id="rId19"/>
  </p:sldIdLst>
  <p:sldSz cx="9144000" cy="5143500" type="screen16x9"/>
  <p:notesSz cx="6858000" cy="9144000"/>
  <p:embeddedFontLst>
    <p:embeddedFont>
      <p:font typeface="Fira Sans Condensed Medium" panose="020F0502020204030204" pitchFamily="34" charset="0"/>
      <p:regular r:id="rId21"/>
      <p:bold r:id="rId22"/>
      <p:italic r:id="rId23"/>
      <p:boldItalic r:id="rId24"/>
    </p:embeddedFont>
    <p:embeddedFont>
      <p:font typeface="Fira Sans Extra Condensed Medium" panose="020B0603050000020004" pitchFamily="34" charset="0"/>
      <p:regular r:id="rId25"/>
      <p:bold r:id="rId26"/>
      <p:italic r:id="rId27"/>
      <p:boldItalic r:id="rId28"/>
    </p:embeddedFont>
    <p:embeddedFont>
      <p:font typeface="Krub" pitchFamily="2" charset="-34"/>
      <p:regular r:id="rId29"/>
      <p:bold r:id="rId30"/>
      <p:italic r:id="rId31"/>
      <p:boldItalic r:id="rId32"/>
    </p:embeddedFont>
    <p:embeddedFont>
      <p:font typeface="Krub Medium" pitchFamily="2" charset="-34"/>
      <p:regular r:id="rId33"/>
      <p:bold r:id="rId34"/>
      <p:italic r:id="rId35"/>
      <p:boldItalic r:id="rId36"/>
    </p:embeddedFont>
    <p:embeddedFont>
      <p:font typeface="Lobster Two" panose="02000506000000020003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95FD407-FFE7-47B1-80F9-37C2C3F022F0}">
  <a:tblStyle styleId="{495FD407-FFE7-47B1-80F9-37C2C3F022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B7E86B0-025F-482F-8203-E343087532C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87"/>
    <p:restoredTop sz="86469"/>
  </p:normalViewPr>
  <p:slideViewPr>
    <p:cSldViewPr snapToGrid="0">
      <p:cViewPr varScale="1">
        <p:scale>
          <a:sx n="176" d="100"/>
          <a:sy n="176" d="100"/>
        </p:scale>
        <p:origin x="216" y="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6dfe394226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6dfe394226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0109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974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7970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2641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993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5164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01176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dfe394226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dfe394226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4724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dfe394226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dfe394226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45562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6dfe394226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6dfe394226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6dfe39422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6dfe394226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6746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1773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729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6301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053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0c96cd4e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0c96cd4e_3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592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3265200" y="355575"/>
            <a:ext cx="26136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811863" y="450150"/>
            <a:ext cx="71202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1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ctrTitle"/>
          </p:nvPr>
        </p:nvSpPr>
        <p:spPr>
          <a:xfrm>
            <a:off x="5646413" y="1062300"/>
            <a:ext cx="2998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1"/>
          </p:nvPr>
        </p:nvSpPr>
        <p:spPr>
          <a:xfrm>
            <a:off x="5646412" y="1553550"/>
            <a:ext cx="25224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2" hasCustomPrompt="1"/>
          </p:nvPr>
        </p:nvSpPr>
        <p:spPr>
          <a:xfrm>
            <a:off x="4276721" y="1415125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ctrTitle" idx="3"/>
          </p:nvPr>
        </p:nvSpPr>
        <p:spPr>
          <a:xfrm>
            <a:off x="5646413" y="2361575"/>
            <a:ext cx="304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4"/>
          </p:nvPr>
        </p:nvSpPr>
        <p:spPr>
          <a:xfrm>
            <a:off x="5646412" y="2850935"/>
            <a:ext cx="26151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5" hasCustomPrompt="1"/>
          </p:nvPr>
        </p:nvSpPr>
        <p:spPr>
          <a:xfrm>
            <a:off x="4276721" y="2697725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6"/>
          </p:nvPr>
        </p:nvSpPr>
        <p:spPr>
          <a:xfrm>
            <a:off x="5646413" y="36371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7"/>
          </p:nvPr>
        </p:nvSpPr>
        <p:spPr>
          <a:xfrm>
            <a:off x="5646412" y="4126450"/>
            <a:ext cx="25224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8" hasCustomPrompt="1"/>
          </p:nvPr>
        </p:nvSpPr>
        <p:spPr>
          <a:xfrm>
            <a:off x="4276721" y="3980325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ctrTitle" idx="9"/>
          </p:nvPr>
        </p:nvSpPr>
        <p:spPr>
          <a:xfrm>
            <a:off x="4899589" y="391842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3"/>
          </p:nvPr>
        </p:nvSpPr>
        <p:spPr>
          <a:xfrm>
            <a:off x="4899588" y="4333473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14" hasCustomPrompt="1"/>
          </p:nvPr>
        </p:nvSpPr>
        <p:spPr>
          <a:xfrm>
            <a:off x="4899599" y="356893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15"/>
          </p:nvPr>
        </p:nvSpPr>
        <p:spPr>
          <a:xfrm>
            <a:off x="7196964" y="391842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6"/>
          </p:nvPr>
        </p:nvSpPr>
        <p:spPr>
          <a:xfrm>
            <a:off x="7196963" y="4333473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7" hasCustomPrompt="1"/>
          </p:nvPr>
        </p:nvSpPr>
        <p:spPr>
          <a:xfrm>
            <a:off x="7196974" y="356893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8"/>
          </p:nvPr>
        </p:nvSpPr>
        <p:spPr>
          <a:xfrm>
            <a:off x="3829050" y="355575"/>
            <a:ext cx="4594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7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447276" y="1374775"/>
            <a:ext cx="2835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>
            <a:off x="924284" y="1881046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ctrTitle" idx="2"/>
          </p:nvPr>
        </p:nvSpPr>
        <p:spPr>
          <a:xfrm>
            <a:off x="3107775" y="1374775"/>
            <a:ext cx="2955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3"/>
          </p:nvPr>
        </p:nvSpPr>
        <p:spPr>
          <a:xfrm>
            <a:off x="3645084" y="1883824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ctrTitle" idx="4"/>
          </p:nvPr>
        </p:nvSpPr>
        <p:spPr>
          <a:xfrm>
            <a:off x="5828576" y="1374775"/>
            <a:ext cx="2955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5"/>
          </p:nvPr>
        </p:nvSpPr>
        <p:spPr>
          <a:xfrm>
            <a:off x="6365884" y="1881046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ctrTitle" idx="6"/>
          </p:nvPr>
        </p:nvSpPr>
        <p:spPr>
          <a:xfrm>
            <a:off x="448575" y="2858075"/>
            <a:ext cx="28341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7"/>
          </p:nvPr>
        </p:nvSpPr>
        <p:spPr>
          <a:xfrm>
            <a:off x="924975" y="3364343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ctrTitle" idx="8"/>
          </p:nvPr>
        </p:nvSpPr>
        <p:spPr>
          <a:xfrm>
            <a:off x="3150490" y="2860850"/>
            <a:ext cx="2871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9"/>
          </p:nvPr>
        </p:nvSpPr>
        <p:spPr>
          <a:xfrm>
            <a:off x="3645775" y="3367121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ctrTitle" idx="13"/>
          </p:nvPr>
        </p:nvSpPr>
        <p:spPr>
          <a:xfrm>
            <a:off x="5871263" y="2858075"/>
            <a:ext cx="2871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4"/>
          </p:nvPr>
        </p:nvSpPr>
        <p:spPr>
          <a:xfrm>
            <a:off x="6366575" y="3364343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 idx="15"/>
          </p:nvPr>
        </p:nvSpPr>
        <p:spPr>
          <a:xfrm>
            <a:off x="2541300" y="355575"/>
            <a:ext cx="40614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4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ctrTitle"/>
          </p:nvPr>
        </p:nvSpPr>
        <p:spPr>
          <a:xfrm>
            <a:off x="720000" y="476223"/>
            <a:ext cx="3867300" cy="117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ubTitle" idx="1"/>
          </p:nvPr>
        </p:nvSpPr>
        <p:spPr>
          <a:xfrm>
            <a:off x="720000" y="1875000"/>
            <a:ext cx="3061500" cy="13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/>
          <p:nvPr/>
        </p:nvSpPr>
        <p:spPr>
          <a:xfrm>
            <a:off x="720000" y="3841696"/>
            <a:ext cx="30000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Krub"/>
                <a:ea typeface="Krub"/>
                <a:cs typeface="Krub"/>
                <a:sym typeface="Krub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Krub"/>
                <a:ea typeface="Krub"/>
                <a:cs typeface="Krub"/>
                <a:sym typeface="Krub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Krub"/>
                <a:ea typeface="Krub"/>
                <a:cs typeface="Krub"/>
                <a:sym typeface="Krub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Krub"/>
                <a:ea typeface="Krub"/>
                <a:cs typeface="Krub"/>
                <a:sym typeface="Kru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Krub"/>
                <a:ea typeface="Krub"/>
                <a:cs typeface="Krub"/>
                <a:sym typeface="Krub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Krub"/>
                <a:ea typeface="Krub"/>
                <a:cs typeface="Krub"/>
                <a:sym typeface="Krub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>
              <a:solidFill>
                <a:schemeClr val="accent1"/>
              </a:solidFill>
              <a:latin typeface="Krub"/>
              <a:ea typeface="Krub"/>
              <a:cs typeface="Krub"/>
              <a:sym typeface="Krub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Krub"/>
              <a:ea typeface="Krub"/>
              <a:cs typeface="Krub"/>
              <a:sym typeface="Krub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Krub"/>
              <a:ea typeface="Krub"/>
              <a:cs typeface="Krub"/>
              <a:sym typeface="Krub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obster Two"/>
              <a:buNone/>
              <a:defRPr sz="2800" b="1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obster Two"/>
              <a:buNone/>
              <a:defRPr sz="2800" b="1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obster Two"/>
              <a:buNone/>
              <a:defRPr sz="2800" b="1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obster Two"/>
              <a:buNone/>
              <a:defRPr sz="2800" b="1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obster Two"/>
              <a:buNone/>
              <a:defRPr sz="2800" b="1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obster Two"/>
              <a:buNone/>
              <a:defRPr sz="2800" b="1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obster Two"/>
              <a:buNone/>
              <a:defRPr sz="2800" b="1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obster Two"/>
              <a:buNone/>
              <a:defRPr sz="2800" b="1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obster Two"/>
              <a:buNone/>
              <a:defRPr sz="2800" b="1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Krub"/>
              <a:buChar char="●"/>
              <a:defRPr sz="1800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Krub"/>
              <a:buChar char="○"/>
              <a:defRPr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Krub"/>
              <a:buChar char="■"/>
              <a:defRPr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Krub"/>
              <a:buChar char="●"/>
              <a:defRPr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Krub"/>
              <a:buChar char="○"/>
              <a:defRPr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Krub"/>
              <a:buChar char="■"/>
              <a:defRPr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Krub"/>
              <a:buChar char="●"/>
              <a:defRPr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Krub"/>
              <a:buChar char="○"/>
              <a:defRPr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Krub"/>
              <a:buChar char="■"/>
              <a:defRPr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59" r:id="rId4"/>
    <p:sldLayoutId id="2147483663" r:id="rId5"/>
    <p:sldLayoutId id="2147483665" r:id="rId6"/>
    <p:sldLayoutId id="2147483668" r:id="rId7"/>
    <p:sldLayoutId id="214748366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563;p37">
            <a:extLst>
              <a:ext uri="{FF2B5EF4-FFF2-40B4-BE49-F238E27FC236}">
                <a16:creationId xmlns:a16="http://schemas.microsoft.com/office/drawing/2014/main" id="{90380A66-36F9-3D46-20B2-23326DE37B9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5" name="Google Shape;565;p37"/>
          <p:cNvCxnSpPr/>
          <p:nvPr/>
        </p:nvCxnSpPr>
        <p:spPr>
          <a:xfrm>
            <a:off x="2062113" y="895350"/>
            <a:ext cx="4619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01;p32">
            <a:extLst>
              <a:ext uri="{FF2B5EF4-FFF2-40B4-BE49-F238E27FC236}">
                <a16:creationId xmlns:a16="http://schemas.microsoft.com/office/drawing/2014/main" id="{AD211B28-2F52-B472-1E9E-29D848E63955}"/>
              </a:ext>
            </a:extLst>
          </p:cNvPr>
          <p:cNvSpPr txBox="1">
            <a:spLocks/>
          </p:cNvSpPr>
          <p:nvPr/>
        </p:nvSpPr>
        <p:spPr>
          <a:xfrm>
            <a:off x="3044106" y="3317450"/>
            <a:ext cx="3008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6600" dirty="0">
                <a:solidFill>
                  <a:schemeClr val="accent5"/>
                </a:solidFill>
                <a:latin typeface="Lobster Two" panose="02000506000000020003" pitchFamily="2" charset="0"/>
              </a:rPr>
              <a:t>02</a:t>
            </a:r>
          </a:p>
        </p:txBody>
      </p:sp>
      <p:sp>
        <p:nvSpPr>
          <p:cNvPr id="6" name="Google Shape;202;p32">
            <a:extLst>
              <a:ext uri="{FF2B5EF4-FFF2-40B4-BE49-F238E27FC236}">
                <a16:creationId xmlns:a16="http://schemas.microsoft.com/office/drawing/2014/main" id="{1B7E6B17-295F-BFB9-9EE3-8E41C6204573}"/>
              </a:ext>
            </a:extLst>
          </p:cNvPr>
          <p:cNvSpPr txBox="1">
            <a:spLocks/>
          </p:cNvSpPr>
          <p:nvPr/>
        </p:nvSpPr>
        <p:spPr>
          <a:xfrm>
            <a:off x="166255" y="1429473"/>
            <a:ext cx="881149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Lobster Two"/>
              <a:buNone/>
              <a:defRPr sz="96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Lobster Two"/>
              <a:buNone/>
              <a:defRPr sz="48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Lobster Two"/>
              <a:buNone/>
              <a:defRPr sz="48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Lobster Two"/>
              <a:buNone/>
              <a:defRPr sz="48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Lobster Two"/>
              <a:buNone/>
              <a:defRPr sz="48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Lobster Two"/>
              <a:buNone/>
              <a:defRPr sz="48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Lobster Two"/>
              <a:buNone/>
              <a:defRPr sz="48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Lobster Two"/>
              <a:buNone/>
              <a:defRPr sz="48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Lobster Two"/>
              <a:buNone/>
              <a:defRPr sz="48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6600" dirty="0"/>
              <a:t>Lighthouse Labs DS</a:t>
            </a:r>
          </a:p>
        </p:txBody>
      </p:sp>
      <p:sp>
        <p:nvSpPr>
          <p:cNvPr id="7" name="Google Shape;203;p32">
            <a:extLst>
              <a:ext uri="{FF2B5EF4-FFF2-40B4-BE49-F238E27FC236}">
                <a16:creationId xmlns:a16="http://schemas.microsoft.com/office/drawing/2014/main" id="{1D643BA5-4B16-F013-8148-AE1CCA71AA03}"/>
              </a:ext>
            </a:extLst>
          </p:cNvPr>
          <p:cNvSpPr txBox="1">
            <a:spLocks/>
          </p:cNvSpPr>
          <p:nvPr/>
        </p:nvSpPr>
        <p:spPr>
          <a:xfrm>
            <a:off x="386861" y="2004764"/>
            <a:ext cx="837027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CA" dirty="0">
                <a:solidFill>
                  <a:schemeClr val="tx1"/>
                </a:solidFill>
                <a:latin typeface="Krub Medium" pitchFamily="2" charset="-34"/>
                <a:cs typeface="Krub Medium" pitchFamily="2" charset="-34"/>
              </a:rPr>
              <a:t>Project: Statistical Modeling with Python</a:t>
            </a:r>
          </a:p>
          <a:p>
            <a:pPr algn="ctr"/>
            <a:r>
              <a:rPr lang="en-CA" dirty="0">
                <a:solidFill>
                  <a:schemeClr val="tx1"/>
                </a:solidFill>
                <a:latin typeface="Krub Medium" pitchFamily="2" charset="-34"/>
                <a:cs typeface="Krub Medium" pitchFamily="2" charset="-34"/>
              </a:rPr>
              <a:t>By Jamie Dormaar. Dec 5</a:t>
            </a:r>
            <a:r>
              <a:rPr lang="en-CA" baseline="30000" dirty="0">
                <a:solidFill>
                  <a:schemeClr val="tx1"/>
                </a:solidFill>
                <a:latin typeface="Krub Medium" pitchFamily="2" charset="-34"/>
                <a:cs typeface="Krub Medium" pitchFamily="2" charset="-34"/>
              </a:rPr>
              <a:t>th</a:t>
            </a:r>
            <a:r>
              <a:rPr lang="en-CA" dirty="0">
                <a:solidFill>
                  <a:schemeClr val="tx1"/>
                </a:solidFill>
                <a:latin typeface="Krub Medium" pitchFamily="2" charset="-34"/>
                <a:cs typeface="Krub Medium" pitchFamily="2" charset="-34"/>
              </a:rPr>
              <a:t>, 2022</a:t>
            </a:r>
          </a:p>
        </p:txBody>
      </p:sp>
      <p:cxnSp>
        <p:nvCxnSpPr>
          <p:cNvPr id="8" name="Google Shape;204;p32">
            <a:extLst>
              <a:ext uri="{FF2B5EF4-FFF2-40B4-BE49-F238E27FC236}">
                <a16:creationId xmlns:a16="http://schemas.microsoft.com/office/drawing/2014/main" id="{0101906A-194A-3A9C-7A90-6D883CE514DE}"/>
              </a:ext>
            </a:extLst>
          </p:cNvPr>
          <p:cNvCxnSpPr/>
          <p:nvPr/>
        </p:nvCxnSpPr>
        <p:spPr>
          <a:xfrm>
            <a:off x="2326356" y="2310708"/>
            <a:ext cx="444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201;p32">
            <a:extLst>
              <a:ext uri="{FF2B5EF4-FFF2-40B4-BE49-F238E27FC236}">
                <a16:creationId xmlns:a16="http://schemas.microsoft.com/office/drawing/2014/main" id="{114C47FB-5E33-A97A-6938-B19BCE5ADA6B}"/>
              </a:ext>
            </a:extLst>
          </p:cNvPr>
          <p:cNvSpPr txBox="1">
            <a:spLocks/>
          </p:cNvSpPr>
          <p:nvPr/>
        </p:nvSpPr>
        <p:spPr>
          <a:xfrm>
            <a:off x="1363863" y="2762095"/>
            <a:ext cx="3008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5400" dirty="0">
                <a:solidFill>
                  <a:schemeClr val="accent3">
                    <a:lumMod val="50000"/>
                  </a:schemeClr>
                </a:solidFill>
                <a:latin typeface="Lobster Two" panose="02000506000000020003" pitchFamily="2" charset="0"/>
              </a:rPr>
              <a:t>Project:</a:t>
            </a:r>
          </a:p>
        </p:txBody>
      </p:sp>
    </p:spTree>
    <p:extLst>
      <p:ext uri="{BB962C8B-B14F-4D97-AF65-F5344CB8AC3E}">
        <p14:creationId xmlns:p14="http://schemas.microsoft.com/office/powerpoint/2010/main" val="4093433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1D119D-BAA4-D996-8171-7162196EA1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862"/>
          <a:stretch/>
        </p:blipFill>
        <p:spPr>
          <a:xfrm>
            <a:off x="167673" y="1152256"/>
            <a:ext cx="4921510" cy="1094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FA34AF-EC3C-DBBD-50CE-B8A8F14A0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491" y="2477826"/>
            <a:ext cx="4356100" cy="2374900"/>
          </a:xfrm>
          <a:prstGeom prst="rect">
            <a:avLst/>
          </a:prstGeom>
        </p:spPr>
      </p:pic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085840" y="2246928"/>
            <a:ext cx="2933591" cy="2024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It is winter.  Not unbearable in Toronto, but not really </a:t>
            </a:r>
            <a:r>
              <a:rPr lang="en-CA" sz="1400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fun.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Students are extreme creatures!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I’ll pull out cafes and coffee shops near the Universities, and cross analyze that!</a:t>
            </a:r>
            <a:endParaRPr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3369016" y="6079527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738591" y="576381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7583AE-73BE-ECBA-1151-8EBD2A46F9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7205" y="1324096"/>
            <a:ext cx="3627115" cy="362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33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085840" y="2246928"/>
            <a:ext cx="2933591" cy="2024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It is winter.  Not unbearable in Toronto, but not really </a:t>
            </a:r>
            <a:r>
              <a:rPr lang="en-CA" sz="1400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fun.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Students are extreme creatures!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I’ll pull out cafes and coffee shops near the Universities, and cross analyze that!</a:t>
            </a:r>
            <a:endParaRPr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1D119D-BAA4-D996-8171-7162196EA1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862"/>
          <a:stretch/>
        </p:blipFill>
        <p:spPr>
          <a:xfrm>
            <a:off x="167673" y="1152256"/>
            <a:ext cx="4921510" cy="1094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FA34AF-EC3C-DBBD-50CE-B8A8F14A0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491" y="2477826"/>
            <a:ext cx="4356100" cy="23749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87583AE-73BE-ECBA-1151-8EBD2A46F9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7205" y="1324096"/>
            <a:ext cx="3627115" cy="3627115"/>
          </a:xfrm>
          <a:prstGeom prst="rect">
            <a:avLst/>
          </a:prstGeom>
        </p:spPr>
      </p:pic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3369016" y="6079527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328880" y="7633982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sp>
        <p:nvSpPr>
          <p:cNvPr id="8" name="Google Shape;152;p28">
            <a:extLst>
              <a:ext uri="{FF2B5EF4-FFF2-40B4-BE49-F238E27FC236}">
                <a16:creationId xmlns:a16="http://schemas.microsoft.com/office/drawing/2014/main" id="{09940DC2-BD17-2DF0-557D-47E655A065A8}"/>
              </a:ext>
            </a:extLst>
          </p:cNvPr>
          <p:cNvSpPr txBox="1">
            <a:spLocks/>
          </p:cNvSpPr>
          <p:nvPr/>
        </p:nvSpPr>
        <p:spPr>
          <a:xfrm>
            <a:off x="5029200" y="3317982"/>
            <a:ext cx="112776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obster Two"/>
              <a:buNone/>
              <a:defRPr sz="72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CA" sz="5400" dirty="0"/>
              <a:t>xx</a:t>
            </a:r>
          </a:p>
        </p:txBody>
      </p:sp>
      <p:sp>
        <p:nvSpPr>
          <p:cNvPr id="9" name="Google Shape;144;p28">
            <a:extLst>
              <a:ext uri="{FF2B5EF4-FFF2-40B4-BE49-F238E27FC236}">
                <a16:creationId xmlns:a16="http://schemas.microsoft.com/office/drawing/2014/main" id="{4ABA4FCA-8994-5359-E761-537D2332D49B}"/>
              </a:ext>
            </a:extLst>
          </p:cNvPr>
          <p:cNvSpPr txBox="1">
            <a:spLocks/>
          </p:cNvSpPr>
          <p:nvPr/>
        </p:nvSpPr>
        <p:spPr>
          <a:xfrm>
            <a:off x="6297859" y="3299068"/>
            <a:ext cx="279269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dirty="0"/>
              <a:t>NO correlations</a:t>
            </a:r>
          </a:p>
        </p:txBody>
      </p:sp>
      <p:sp>
        <p:nvSpPr>
          <p:cNvPr id="10" name="Google Shape;145;p28">
            <a:extLst>
              <a:ext uri="{FF2B5EF4-FFF2-40B4-BE49-F238E27FC236}">
                <a16:creationId xmlns:a16="http://schemas.microsoft.com/office/drawing/2014/main" id="{D1E1F72D-4DF9-2D9C-EAA6-C7A08C588AF5}"/>
              </a:ext>
            </a:extLst>
          </p:cNvPr>
          <p:cNvSpPr txBox="1">
            <a:spLocks/>
          </p:cNvSpPr>
          <p:nvPr/>
        </p:nvSpPr>
        <p:spPr>
          <a:xfrm>
            <a:off x="6285742" y="3779514"/>
            <a:ext cx="2847169" cy="977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6683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085840" y="2246928"/>
            <a:ext cx="2933591" cy="1613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Google maps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Uploaded csv of all the Toronto bike stations:</a:t>
            </a:r>
            <a:endParaRPr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3369016" y="6079527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738591" y="576381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FA4FE4-06AB-2ECC-F0FA-95A8AE44B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39" y="1050799"/>
            <a:ext cx="5891228" cy="3867796"/>
          </a:xfrm>
          <a:prstGeom prst="rect">
            <a:avLst/>
          </a:prstGeom>
        </p:spPr>
      </p:pic>
      <p:sp>
        <p:nvSpPr>
          <p:cNvPr id="8" name="Google Shape;152;p28">
            <a:extLst>
              <a:ext uri="{FF2B5EF4-FFF2-40B4-BE49-F238E27FC236}">
                <a16:creationId xmlns:a16="http://schemas.microsoft.com/office/drawing/2014/main" id="{C458C0F3-0441-865D-B593-DD6A1406D732}"/>
              </a:ext>
            </a:extLst>
          </p:cNvPr>
          <p:cNvSpPr txBox="1">
            <a:spLocks/>
          </p:cNvSpPr>
          <p:nvPr/>
        </p:nvSpPr>
        <p:spPr>
          <a:xfrm>
            <a:off x="5476240" y="4153649"/>
            <a:ext cx="3322319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obster Two"/>
              <a:buNone/>
              <a:defRPr sz="72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CA" dirty="0" err="1"/>
              <a:t>citybikes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0387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085840" y="2246927"/>
            <a:ext cx="2933591" cy="23453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Google maps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Uploaded csv of all the Toronto bike stations: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Layered over the Yelp POI location coordinates:</a:t>
            </a:r>
            <a:endParaRPr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6298122" y="4153649"/>
            <a:ext cx="2500437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Yelp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738591" y="576381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05F580-C566-956E-90DB-0200DA213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62" y="1008832"/>
            <a:ext cx="5977020" cy="389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5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085840" y="2246927"/>
            <a:ext cx="2933591" cy="23453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Google maps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Uploaded csv of all the Toronto bike stations: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Layered over the foursquare POI location coordinates that specified “parks” as a category type:</a:t>
            </a:r>
            <a:endParaRPr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738591" y="576381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09DA8B-E92A-92F9-554F-41F68C40D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244" y="861110"/>
            <a:ext cx="5847278" cy="3731202"/>
          </a:xfrm>
          <a:prstGeom prst="rect">
            <a:avLst/>
          </a:prstGeom>
        </p:spPr>
      </p:pic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1371600" y="4345439"/>
            <a:ext cx="7426959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Foursquare Parks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731041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085840" y="2246927"/>
            <a:ext cx="2933591" cy="23453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Google maps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Uploaded csv of all the Toronto bike stations: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Layered over the foursquare POI location coordinates that specified “parks” as a category type:</a:t>
            </a:r>
            <a:endParaRPr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738591" y="576381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E30AAF-DB54-261D-6D42-A53AE9ED7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79" y="872514"/>
            <a:ext cx="5920003" cy="3794873"/>
          </a:xfrm>
          <a:prstGeom prst="rect">
            <a:avLst/>
          </a:prstGeom>
        </p:spPr>
      </p:pic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1277257" y="4345439"/>
            <a:ext cx="752130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Foursquare Parks + Coffee!!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3975903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8"/>
          <p:cNvSpPr/>
          <p:nvPr/>
        </p:nvSpPr>
        <p:spPr>
          <a:xfrm>
            <a:off x="938904" y="4088684"/>
            <a:ext cx="3079200" cy="1584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8"/>
          <p:cNvSpPr txBox="1">
            <a:spLocks noGrp="1"/>
          </p:cNvSpPr>
          <p:nvPr>
            <p:ph type="title"/>
          </p:nvPr>
        </p:nvSpPr>
        <p:spPr>
          <a:xfrm>
            <a:off x="2846100" y="355575"/>
            <a:ext cx="3451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Best Sellers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74" name="Google Shape;574;p38"/>
          <p:cNvSpPr txBox="1">
            <a:spLocks noGrp="1"/>
          </p:cNvSpPr>
          <p:nvPr>
            <p:ph type="ctrTitle" idx="4294967295"/>
          </p:nvPr>
        </p:nvSpPr>
        <p:spPr>
          <a:xfrm>
            <a:off x="2661413" y="1855225"/>
            <a:ext cx="1651800" cy="4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/>
              <a:t>Road Model</a:t>
            </a:r>
            <a:endParaRPr sz="2000" b="0"/>
          </a:p>
        </p:txBody>
      </p:sp>
      <p:sp>
        <p:nvSpPr>
          <p:cNvPr id="575" name="Google Shape;575;p38"/>
          <p:cNvSpPr txBox="1">
            <a:spLocks noGrp="1"/>
          </p:cNvSpPr>
          <p:nvPr>
            <p:ph type="subTitle" idx="4294967295"/>
          </p:nvPr>
        </p:nvSpPr>
        <p:spPr>
          <a:xfrm>
            <a:off x="2661413" y="2337475"/>
            <a:ext cx="1502700" cy="6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cxnSp>
        <p:nvCxnSpPr>
          <p:cNvPr id="577" name="Google Shape;577;p38"/>
          <p:cNvCxnSpPr/>
          <p:nvPr/>
        </p:nvCxnSpPr>
        <p:spPr>
          <a:xfrm>
            <a:off x="2727288" y="2266225"/>
            <a:ext cx="75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8" name="Google Shape;578;p38"/>
          <p:cNvSpPr txBox="1">
            <a:spLocks noGrp="1"/>
          </p:cNvSpPr>
          <p:nvPr>
            <p:ph type="ctrTitle" idx="4294967295"/>
          </p:nvPr>
        </p:nvSpPr>
        <p:spPr>
          <a:xfrm>
            <a:off x="5472000" y="5748593"/>
            <a:ext cx="1651800" cy="4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/>
              <a:t>Urban </a:t>
            </a:r>
            <a:r>
              <a:rPr lang="en" sz="2000" b="0" dirty="0" err="1"/>
              <a:t>odel</a:t>
            </a:r>
            <a:endParaRPr sz="2000" b="0" dirty="0"/>
          </a:p>
        </p:txBody>
      </p:sp>
      <p:sp>
        <p:nvSpPr>
          <p:cNvPr id="579" name="Google Shape;579;p38"/>
          <p:cNvSpPr txBox="1">
            <a:spLocks noGrp="1"/>
          </p:cNvSpPr>
          <p:nvPr>
            <p:ph type="subTitle" idx="4294967295"/>
          </p:nvPr>
        </p:nvSpPr>
        <p:spPr>
          <a:xfrm>
            <a:off x="4164113" y="5748564"/>
            <a:ext cx="1502700" cy="6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Saturn is the ringed one and a gas giant</a:t>
            </a:r>
            <a:endParaRPr sz="1400" dirty="0"/>
          </a:p>
        </p:txBody>
      </p:sp>
      <p:cxnSp>
        <p:nvCxnSpPr>
          <p:cNvPr id="580" name="Google Shape;580;p38"/>
          <p:cNvCxnSpPr/>
          <p:nvPr/>
        </p:nvCxnSpPr>
        <p:spPr>
          <a:xfrm>
            <a:off x="6686063" y="2266225"/>
            <a:ext cx="75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1" name="Google Shape;581;p38"/>
          <p:cNvSpPr/>
          <p:nvPr/>
        </p:nvSpPr>
        <p:spPr>
          <a:xfrm>
            <a:off x="4897691" y="4118593"/>
            <a:ext cx="3079200" cy="1584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8"/>
          <p:cNvSpPr/>
          <p:nvPr/>
        </p:nvSpPr>
        <p:spPr>
          <a:xfrm>
            <a:off x="938900" y="4088675"/>
            <a:ext cx="2448600" cy="15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8"/>
          <p:cNvSpPr/>
          <p:nvPr/>
        </p:nvSpPr>
        <p:spPr>
          <a:xfrm>
            <a:off x="4897691" y="4118622"/>
            <a:ext cx="1252800" cy="15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8"/>
          <p:cNvSpPr txBox="1">
            <a:spLocks noGrp="1"/>
          </p:cNvSpPr>
          <p:nvPr>
            <p:ph type="subTitle" idx="4294967295"/>
          </p:nvPr>
        </p:nvSpPr>
        <p:spPr>
          <a:xfrm>
            <a:off x="871988" y="3665089"/>
            <a:ext cx="920700" cy="4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rub Medium"/>
                <a:ea typeface="Krub Medium"/>
                <a:cs typeface="Krub Medium"/>
                <a:sym typeface="Krub Medium"/>
              </a:rPr>
              <a:t>10M sold</a:t>
            </a:r>
            <a:endParaRPr sz="1400">
              <a:latin typeface="Krub Medium"/>
              <a:ea typeface="Krub Medium"/>
              <a:cs typeface="Krub Medium"/>
              <a:sym typeface="Krub Medium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FD6BF1-4E38-F430-24D8-4DF40DAB5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90" y="381000"/>
            <a:ext cx="43688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439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8"/>
          <p:cNvSpPr/>
          <p:nvPr/>
        </p:nvSpPr>
        <p:spPr>
          <a:xfrm>
            <a:off x="938904" y="4088684"/>
            <a:ext cx="3079200" cy="1584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8"/>
          <p:cNvSpPr txBox="1">
            <a:spLocks noGrp="1"/>
          </p:cNvSpPr>
          <p:nvPr>
            <p:ph type="title"/>
          </p:nvPr>
        </p:nvSpPr>
        <p:spPr>
          <a:xfrm>
            <a:off x="2846100" y="355575"/>
            <a:ext cx="3451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Best Sellers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74" name="Google Shape;574;p38"/>
          <p:cNvSpPr txBox="1">
            <a:spLocks noGrp="1"/>
          </p:cNvSpPr>
          <p:nvPr>
            <p:ph type="ctrTitle" idx="4294967295"/>
          </p:nvPr>
        </p:nvSpPr>
        <p:spPr>
          <a:xfrm>
            <a:off x="2661413" y="1855225"/>
            <a:ext cx="1651800" cy="4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/>
              <a:t>Road Model</a:t>
            </a:r>
            <a:endParaRPr sz="2000" b="0"/>
          </a:p>
        </p:txBody>
      </p:sp>
      <p:sp>
        <p:nvSpPr>
          <p:cNvPr id="575" name="Google Shape;575;p38"/>
          <p:cNvSpPr txBox="1">
            <a:spLocks noGrp="1"/>
          </p:cNvSpPr>
          <p:nvPr>
            <p:ph type="subTitle" idx="4294967295"/>
          </p:nvPr>
        </p:nvSpPr>
        <p:spPr>
          <a:xfrm>
            <a:off x="2661413" y="2337475"/>
            <a:ext cx="1502700" cy="6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pic>
        <p:nvPicPr>
          <p:cNvPr id="576" name="Google Shape;576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30787" y="1855225"/>
            <a:ext cx="1651803" cy="16517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7" name="Google Shape;577;p38"/>
          <p:cNvCxnSpPr/>
          <p:nvPr/>
        </p:nvCxnSpPr>
        <p:spPr>
          <a:xfrm>
            <a:off x="2727288" y="2266225"/>
            <a:ext cx="75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8" name="Google Shape;578;p38"/>
          <p:cNvSpPr txBox="1">
            <a:spLocks noGrp="1"/>
          </p:cNvSpPr>
          <p:nvPr>
            <p:ph type="ctrTitle" idx="4294967295"/>
          </p:nvPr>
        </p:nvSpPr>
        <p:spPr>
          <a:xfrm>
            <a:off x="6620188" y="1855225"/>
            <a:ext cx="1651800" cy="4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/>
              <a:t>Urban Model</a:t>
            </a:r>
            <a:endParaRPr sz="2000" b="0"/>
          </a:p>
        </p:txBody>
      </p:sp>
      <p:sp>
        <p:nvSpPr>
          <p:cNvPr id="579" name="Google Shape;579;p38"/>
          <p:cNvSpPr txBox="1">
            <a:spLocks noGrp="1"/>
          </p:cNvSpPr>
          <p:nvPr>
            <p:ph type="subTitle" idx="4294967295"/>
          </p:nvPr>
        </p:nvSpPr>
        <p:spPr>
          <a:xfrm>
            <a:off x="6620188" y="2337475"/>
            <a:ext cx="1502700" cy="6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the ringed one and a gas giant</a:t>
            </a:r>
            <a:endParaRPr sz="1400"/>
          </a:p>
        </p:txBody>
      </p:sp>
      <p:cxnSp>
        <p:nvCxnSpPr>
          <p:cNvPr id="580" name="Google Shape;580;p38"/>
          <p:cNvCxnSpPr/>
          <p:nvPr/>
        </p:nvCxnSpPr>
        <p:spPr>
          <a:xfrm>
            <a:off x="6686063" y="2266225"/>
            <a:ext cx="75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1" name="Google Shape;581;p38"/>
          <p:cNvSpPr/>
          <p:nvPr/>
        </p:nvSpPr>
        <p:spPr>
          <a:xfrm>
            <a:off x="4897691" y="4118593"/>
            <a:ext cx="3079200" cy="1584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8"/>
          <p:cNvSpPr/>
          <p:nvPr/>
        </p:nvSpPr>
        <p:spPr>
          <a:xfrm>
            <a:off x="938900" y="4088675"/>
            <a:ext cx="2448600" cy="15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8"/>
          <p:cNvSpPr/>
          <p:nvPr/>
        </p:nvSpPr>
        <p:spPr>
          <a:xfrm>
            <a:off x="4897691" y="4118622"/>
            <a:ext cx="1252800" cy="15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8"/>
          <p:cNvSpPr txBox="1">
            <a:spLocks noGrp="1"/>
          </p:cNvSpPr>
          <p:nvPr>
            <p:ph type="subTitle" idx="4294967295"/>
          </p:nvPr>
        </p:nvSpPr>
        <p:spPr>
          <a:xfrm>
            <a:off x="871988" y="3665089"/>
            <a:ext cx="920700" cy="4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rub Medium"/>
                <a:ea typeface="Krub Medium"/>
                <a:cs typeface="Krub Medium"/>
                <a:sym typeface="Krub Medium"/>
              </a:rPr>
              <a:t>10M sold</a:t>
            </a:r>
            <a:endParaRPr sz="1400">
              <a:latin typeface="Krub Medium"/>
              <a:ea typeface="Krub Medium"/>
              <a:cs typeface="Krub Medium"/>
              <a:sym typeface="Krub Medium"/>
            </a:endParaRPr>
          </a:p>
        </p:txBody>
      </p:sp>
      <p:sp>
        <p:nvSpPr>
          <p:cNvPr id="585" name="Google Shape;585;p38"/>
          <p:cNvSpPr txBox="1">
            <a:spLocks noGrp="1"/>
          </p:cNvSpPr>
          <p:nvPr>
            <p:ph type="subTitle" idx="4294967295"/>
          </p:nvPr>
        </p:nvSpPr>
        <p:spPr>
          <a:xfrm>
            <a:off x="4830763" y="3667514"/>
            <a:ext cx="920700" cy="4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Krub Medium"/>
                <a:ea typeface="Krub Medium"/>
                <a:cs typeface="Krub Medium"/>
                <a:sym typeface="Krub Medium"/>
              </a:rPr>
              <a:t>3M sold</a:t>
            </a:r>
            <a:endParaRPr sz="1400">
              <a:latin typeface="Krub Medium"/>
              <a:ea typeface="Krub Medium"/>
              <a:cs typeface="Krub Medium"/>
              <a:sym typeface="Krub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32BEAB-0B75-6C37-C32D-23DB46EB6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554" y="271113"/>
            <a:ext cx="4279900" cy="4368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61C630-60BA-4B2E-6469-EAB7747E7F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3979" y="442582"/>
            <a:ext cx="4636035" cy="419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454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4AD415-074A-7C22-FB6E-753B437A78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18"/>
          <a:stretch/>
        </p:blipFill>
        <p:spPr>
          <a:xfrm>
            <a:off x="3715135" y="570948"/>
            <a:ext cx="5412817" cy="3864290"/>
          </a:xfrm>
          <a:prstGeom prst="rect">
            <a:avLst/>
          </a:prstGeom>
        </p:spPr>
      </p:pic>
      <p:sp>
        <p:nvSpPr>
          <p:cNvPr id="822" name="Google Shape;822;p50"/>
          <p:cNvSpPr/>
          <p:nvPr/>
        </p:nvSpPr>
        <p:spPr>
          <a:xfrm>
            <a:off x="3715135" y="0"/>
            <a:ext cx="5029200" cy="5143500"/>
          </a:xfrm>
          <a:prstGeom prst="rect">
            <a:avLst/>
          </a:prstGeom>
          <a:solidFill>
            <a:srgbClr val="434343">
              <a:alpha val="34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50"/>
          <p:cNvSpPr txBox="1">
            <a:spLocks noGrp="1"/>
          </p:cNvSpPr>
          <p:nvPr>
            <p:ph type="subTitle" idx="1"/>
          </p:nvPr>
        </p:nvSpPr>
        <p:spPr>
          <a:xfrm>
            <a:off x="720000" y="1875000"/>
            <a:ext cx="3061500" cy="13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Any questions?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jdormaar@gmail.com</a:t>
            </a:r>
            <a:r>
              <a:rPr lang="en" dirty="0"/>
              <a:t>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Lighthouse Labs Data Science</a:t>
            </a:r>
            <a:endParaRPr dirty="0"/>
          </a:p>
        </p:txBody>
      </p:sp>
      <p:sp>
        <p:nvSpPr>
          <p:cNvPr id="824" name="Google Shape;824;p50"/>
          <p:cNvSpPr txBox="1">
            <a:spLocks noGrp="1"/>
          </p:cNvSpPr>
          <p:nvPr>
            <p:ph type="ctrTitle"/>
          </p:nvPr>
        </p:nvSpPr>
        <p:spPr>
          <a:xfrm>
            <a:off x="720000" y="476223"/>
            <a:ext cx="3867300" cy="117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cxnSp>
        <p:nvCxnSpPr>
          <p:cNvPr id="825" name="Google Shape;825;p50"/>
          <p:cNvCxnSpPr/>
          <p:nvPr/>
        </p:nvCxnSpPr>
        <p:spPr>
          <a:xfrm>
            <a:off x="704850" y="1738100"/>
            <a:ext cx="27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6" name="Google Shape;826;p50"/>
          <p:cNvCxnSpPr/>
          <p:nvPr/>
        </p:nvCxnSpPr>
        <p:spPr>
          <a:xfrm>
            <a:off x="704850" y="3815350"/>
            <a:ext cx="275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8" name="Google Shape;838;p50"/>
          <p:cNvSpPr txBox="1"/>
          <p:nvPr/>
        </p:nvSpPr>
        <p:spPr>
          <a:xfrm>
            <a:off x="720011" y="4400295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Krub"/>
                <a:ea typeface="Krub"/>
                <a:cs typeface="Krub"/>
                <a:sym typeface="Krub"/>
              </a:rPr>
              <a:t>Please keep this slide for attribution</a:t>
            </a:r>
            <a:endParaRPr sz="1000" dirty="0">
              <a:solidFill>
                <a:schemeClr val="dk1"/>
              </a:solidFill>
              <a:latin typeface="Krub"/>
              <a:ea typeface="Krub"/>
              <a:cs typeface="Krub"/>
              <a:sym typeface="Kru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7" name="Picture 616">
            <a:extLst>
              <a:ext uri="{FF2B5EF4-FFF2-40B4-BE49-F238E27FC236}">
                <a16:creationId xmlns:a16="http://schemas.microsoft.com/office/drawing/2014/main" id="{07503EB2-8799-8166-8944-D883A629C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385" y="119729"/>
            <a:ext cx="2880000" cy="2607468"/>
          </a:xfrm>
          <a:prstGeom prst="rect">
            <a:avLst/>
          </a:prstGeom>
        </p:spPr>
      </p:pic>
      <p:pic>
        <p:nvPicPr>
          <p:cNvPr id="616" name="Picture 615">
            <a:extLst>
              <a:ext uri="{FF2B5EF4-FFF2-40B4-BE49-F238E27FC236}">
                <a16:creationId xmlns:a16="http://schemas.microsoft.com/office/drawing/2014/main" id="{F2814B43-405C-F1A5-529A-B65B9A220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646" y="3097817"/>
            <a:ext cx="3600000" cy="1819829"/>
          </a:xfrm>
          <a:prstGeom prst="rect">
            <a:avLst/>
          </a:prstGeom>
        </p:spPr>
      </p:pic>
      <p:pic>
        <p:nvPicPr>
          <p:cNvPr id="615" name="Picture 614">
            <a:extLst>
              <a:ext uri="{FF2B5EF4-FFF2-40B4-BE49-F238E27FC236}">
                <a16:creationId xmlns:a16="http://schemas.microsoft.com/office/drawing/2014/main" id="{7EF533EE-0ED6-8092-1DCC-4FD3DE479A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2687" y="2999842"/>
            <a:ext cx="2520000" cy="2119765"/>
          </a:xfrm>
          <a:prstGeom prst="rect">
            <a:avLst/>
          </a:prstGeom>
        </p:spPr>
      </p:pic>
      <p:pic>
        <p:nvPicPr>
          <p:cNvPr id="614" name="Picture 613">
            <a:extLst>
              <a:ext uri="{FF2B5EF4-FFF2-40B4-BE49-F238E27FC236}">
                <a16:creationId xmlns:a16="http://schemas.microsoft.com/office/drawing/2014/main" id="{7DD9296B-C361-4157-AEE5-38645FFFD2B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83" t="13213" r="13832"/>
          <a:stretch/>
        </p:blipFill>
        <p:spPr>
          <a:xfrm>
            <a:off x="96845" y="2519224"/>
            <a:ext cx="2520000" cy="252539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25BFED8-DFCC-B890-19CB-847860D1C3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90"/>
          <a:stretch/>
        </p:blipFill>
        <p:spPr bwMode="auto">
          <a:xfrm>
            <a:off x="184442" y="128997"/>
            <a:ext cx="2520000" cy="2374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0" name="Google Shape;590;p39"/>
          <p:cNvSpPr txBox="1">
            <a:spLocks noGrp="1"/>
          </p:cNvSpPr>
          <p:nvPr>
            <p:ph type="title" idx="15"/>
          </p:nvPr>
        </p:nvSpPr>
        <p:spPr>
          <a:xfrm>
            <a:off x="1811057" y="502510"/>
            <a:ext cx="5048246" cy="617162"/>
          </a:xfrm>
          <a:prstGeom prst="rect">
            <a:avLst/>
          </a:prstGeom>
          <a:solidFill>
            <a:schemeClr val="lt1">
              <a:alpha val="80788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EDA is an iterative Process :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596" name="Google Shape;596;p39"/>
          <p:cNvSpPr txBox="1">
            <a:spLocks noGrp="1"/>
          </p:cNvSpPr>
          <p:nvPr>
            <p:ph type="subTitle" idx="5"/>
          </p:nvPr>
        </p:nvSpPr>
        <p:spPr>
          <a:xfrm>
            <a:off x="6365884" y="1881046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/>
              <a:t>Despite red, Mars is </a:t>
            </a:r>
            <a:r>
              <a:rPr lang="en" dirty="0" err="1"/>
              <a:t>beingactually</a:t>
            </a:r>
            <a:r>
              <a:rPr lang="en" dirty="0"/>
              <a:t> a cold place</a:t>
            </a:r>
            <a:endParaRPr dirty="0"/>
          </a:p>
        </p:txBody>
      </p:sp>
      <p:grpSp>
        <p:nvGrpSpPr>
          <p:cNvPr id="63" name="Google Shape;8399;p59">
            <a:extLst>
              <a:ext uri="{FF2B5EF4-FFF2-40B4-BE49-F238E27FC236}">
                <a16:creationId xmlns:a16="http://schemas.microsoft.com/office/drawing/2014/main" id="{134E1907-D031-418D-95C2-AEA3FD019AED}"/>
              </a:ext>
            </a:extLst>
          </p:cNvPr>
          <p:cNvGrpSpPr/>
          <p:nvPr/>
        </p:nvGrpSpPr>
        <p:grpSpPr>
          <a:xfrm>
            <a:off x="3099792" y="1005949"/>
            <a:ext cx="2362223" cy="1852506"/>
            <a:chOff x="7608988" y="2093194"/>
            <a:chExt cx="817276" cy="672147"/>
          </a:xfrm>
        </p:grpSpPr>
        <p:cxnSp>
          <p:nvCxnSpPr>
            <p:cNvPr id="576" name="Google Shape;8400;p59">
              <a:extLst>
                <a:ext uri="{FF2B5EF4-FFF2-40B4-BE49-F238E27FC236}">
                  <a16:creationId xmlns:a16="http://schemas.microsoft.com/office/drawing/2014/main" id="{D3745CAA-D0E3-C2B4-A675-670E4047A02F}"/>
                </a:ext>
              </a:extLst>
            </p:cNvPr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8401;p59">
              <a:extLst>
                <a:ext uri="{FF2B5EF4-FFF2-40B4-BE49-F238E27FC236}">
                  <a16:creationId xmlns:a16="http://schemas.microsoft.com/office/drawing/2014/main" id="{E197C59C-1C5C-46C4-D043-645EBE050E26}"/>
                </a:ext>
              </a:extLst>
            </p:cNvPr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8402;p59">
              <a:extLst>
                <a:ext uri="{FF2B5EF4-FFF2-40B4-BE49-F238E27FC236}">
                  <a16:creationId xmlns:a16="http://schemas.microsoft.com/office/drawing/2014/main" id="{CEAB9BFC-C2CE-A5F8-9968-3B1F58A58ABF}"/>
                </a:ext>
              </a:extLst>
            </p:cNvPr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8403;p59">
              <a:extLst>
                <a:ext uri="{FF2B5EF4-FFF2-40B4-BE49-F238E27FC236}">
                  <a16:creationId xmlns:a16="http://schemas.microsoft.com/office/drawing/2014/main" id="{4ED561AB-32B2-C16C-CD99-B5C1C6E4A188}"/>
                </a:ext>
              </a:extLst>
            </p:cNvPr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8404;p59">
              <a:extLst>
                <a:ext uri="{FF2B5EF4-FFF2-40B4-BE49-F238E27FC236}">
                  <a16:creationId xmlns:a16="http://schemas.microsoft.com/office/drawing/2014/main" id="{A3FD381D-1805-47D7-5BF0-A6C12B205B28}"/>
                </a:ext>
              </a:extLst>
            </p:cNvPr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1" name="Google Shape;8405;p59">
              <a:extLst>
                <a:ext uri="{FF2B5EF4-FFF2-40B4-BE49-F238E27FC236}">
                  <a16:creationId xmlns:a16="http://schemas.microsoft.com/office/drawing/2014/main" id="{516A7E73-CD36-A61A-3533-A25127C092E4}"/>
                </a:ext>
              </a:extLst>
            </p:cNvPr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82" name="Google Shape;8406;p59">
              <a:extLst>
                <a:ext uri="{FF2B5EF4-FFF2-40B4-BE49-F238E27FC236}">
                  <a16:creationId xmlns:a16="http://schemas.microsoft.com/office/drawing/2014/main" id="{7277631D-C1E5-F09D-7A2E-5E60B39BE822}"/>
                </a:ext>
              </a:extLst>
            </p:cNvPr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583" name="Google Shape;8407;p59">
                <a:extLst>
                  <a:ext uri="{FF2B5EF4-FFF2-40B4-BE49-F238E27FC236}">
                    <a16:creationId xmlns:a16="http://schemas.microsoft.com/office/drawing/2014/main" id="{2D3D31E3-C3FB-5640-7134-E98B286033EA}"/>
                  </a:ext>
                </a:extLst>
              </p:cNvPr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607" name="Google Shape;8408;p59">
                  <a:extLst>
                    <a:ext uri="{FF2B5EF4-FFF2-40B4-BE49-F238E27FC236}">
                      <a16:creationId xmlns:a16="http://schemas.microsoft.com/office/drawing/2014/main" id="{59581748-AF1C-3365-C9FB-12C26E32D4F4}"/>
                    </a:ext>
                  </a:extLst>
                </p:cNvPr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8409;p59">
                  <a:extLst>
                    <a:ext uri="{FF2B5EF4-FFF2-40B4-BE49-F238E27FC236}">
                      <a16:creationId xmlns:a16="http://schemas.microsoft.com/office/drawing/2014/main" id="{090F1FE8-3BDF-CAF0-CCC2-10433465872C}"/>
                    </a:ext>
                  </a:extLst>
                </p:cNvPr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8410;p59">
                  <a:extLst>
                    <a:ext uri="{FF2B5EF4-FFF2-40B4-BE49-F238E27FC236}">
                      <a16:creationId xmlns:a16="http://schemas.microsoft.com/office/drawing/2014/main" id="{97B15AB1-57A3-2F21-2870-B24DFC795DB2}"/>
                    </a:ext>
                  </a:extLst>
                </p:cNvPr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8411;p59">
                  <a:extLst>
                    <a:ext uri="{FF2B5EF4-FFF2-40B4-BE49-F238E27FC236}">
                      <a16:creationId xmlns:a16="http://schemas.microsoft.com/office/drawing/2014/main" id="{5903EBC9-F45F-D60E-841F-F7AEE9915411}"/>
                    </a:ext>
                  </a:extLst>
                </p:cNvPr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8412;p59">
                  <a:extLst>
                    <a:ext uri="{FF2B5EF4-FFF2-40B4-BE49-F238E27FC236}">
                      <a16:creationId xmlns:a16="http://schemas.microsoft.com/office/drawing/2014/main" id="{2DB8352D-3C7D-AF6E-B24E-D01B5578E78F}"/>
                    </a:ext>
                  </a:extLst>
                </p:cNvPr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8413;p59">
                  <a:extLst>
                    <a:ext uri="{FF2B5EF4-FFF2-40B4-BE49-F238E27FC236}">
                      <a16:creationId xmlns:a16="http://schemas.microsoft.com/office/drawing/2014/main" id="{1DB85101-1E15-54F4-104F-DC1DD8DBC0B0}"/>
                    </a:ext>
                  </a:extLst>
                </p:cNvPr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8414;p59">
                  <a:extLst>
                    <a:ext uri="{FF2B5EF4-FFF2-40B4-BE49-F238E27FC236}">
                      <a16:creationId xmlns:a16="http://schemas.microsoft.com/office/drawing/2014/main" id="{56E34BCC-CC36-DE20-E9E9-F4AAB9E0766B}"/>
                    </a:ext>
                  </a:extLst>
                </p:cNvPr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4" name="Google Shape;8415;p59">
                <a:extLst>
                  <a:ext uri="{FF2B5EF4-FFF2-40B4-BE49-F238E27FC236}">
                    <a16:creationId xmlns:a16="http://schemas.microsoft.com/office/drawing/2014/main" id="{EE6734CB-8C08-393C-A2C5-5A95B490DDB8}"/>
                  </a:ext>
                </a:extLst>
              </p:cNvPr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585" name="Google Shape;8416;p59">
                  <a:extLst>
                    <a:ext uri="{FF2B5EF4-FFF2-40B4-BE49-F238E27FC236}">
                      <a16:creationId xmlns:a16="http://schemas.microsoft.com/office/drawing/2014/main" id="{85EFD75F-A58A-CBE8-1B04-96BDC7ADEB9D}"/>
                    </a:ext>
                  </a:extLst>
                </p:cNvPr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8417;p59">
                  <a:extLst>
                    <a:ext uri="{FF2B5EF4-FFF2-40B4-BE49-F238E27FC236}">
                      <a16:creationId xmlns:a16="http://schemas.microsoft.com/office/drawing/2014/main" id="{211D50C5-2673-C281-3E83-975DB2EC341B}"/>
                    </a:ext>
                  </a:extLst>
                </p:cNvPr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8418;p59">
                  <a:extLst>
                    <a:ext uri="{FF2B5EF4-FFF2-40B4-BE49-F238E27FC236}">
                      <a16:creationId xmlns:a16="http://schemas.microsoft.com/office/drawing/2014/main" id="{6A661A7A-6233-C679-9164-02175C94540A}"/>
                    </a:ext>
                  </a:extLst>
                </p:cNvPr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8419;p59">
                  <a:extLst>
                    <a:ext uri="{FF2B5EF4-FFF2-40B4-BE49-F238E27FC236}">
                      <a16:creationId xmlns:a16="http://schemas.microsoft.com/office/drawing/2014/main" id="{97E1F88C-E565-BBD4-FCC2-E73EBCB5E716}"/>
                    </a:ext>
                  </a:extLst>
                </p:cNvPr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8420;p59">
                  <a:extLst>
                    <a:ext uri="{FF2B5EF4-FFF2-40B4-BE49-F238E27FC236}">
                      <a16:creationId xmlns:a16="http://schemas.microsoft.com/office/drawing/2014/main" id="{0F117DEB-3AF2-1952-E94B-5DC0E65B8B4F}"/>
                    </a:ext>
                  </a:extLst>
                </p:cNvPr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8421;p59">
                  <a:extLst>
                    <a:ext uri="{FF2B5EF4-FFF2-40B4-BE49-F238E27FC236}">
                      <a16:creationId xmlns:a16="http://schemas.microsoft.com/office/drawing/2014/main" id="{2E1BA0E0-3C64-2168-E20F-54F6A5CF49F5}"/>
                    </a:ext>
                  </a:extLst>
                </p:cNvPr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8422;p59">
                  <a:extLst>
                    <a:ext uri="{FF2B5EF4-FFF2-40B4-BE49-F238E27FC236}">
                      <a16:creationId xmlns:a16="http://schemas.microsoft.com/office/drawing/2014/main" id="{9C561568-8435-2F5A-5E4E-742761D15E88}"/>
                    </a:ext>
                  </a:extLst>
                </p:cNvPr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solidFill>
                    <a:schemeClr val="dk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91" name="Google Shape;591;p39"/>
          <p:cNvSpPr txBox="1">
            <a:spLocks noGrp="1"/>
          </p:cNvSpPr>
          <p:nvPr>
            <p:ph type="ctrTitle" idx="2"/>
          </p:nvPr>
        </p:nvSpPr>
        <p:spPr>
          <a:xfrm>
            <a:off x="2822316" y="1847549"/>
            <a:ext cx="2955900" cy="875733"/>
          </a:xfrm>
          <a:prstGeom prst="rect">
            <a:avLst/>
          </a:prstGeom>
          <a:solidFill>
            <a:schemeClr val="lt1">
              <a:alpha val="67276"/>
            </a:scheme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SO MUCH</a:t>
            </a:r>
            <a:br>
              <a:rPr lang="en" dirty="0">
                <a:solidFill>
                  <a:srgbClr val="FFC000"/>
                </a:solidFill>
              </a:rPr>
            </a:br>
            <a:r>
              <a:rPr lang="en" dirty="0">
                <a:solidFill>
                  <a:srgbClr val="FFC000"/>
                </a:solidFill>
              </a:rPr>
              <a:t>Learning!!</a:t>
            </a:r>
            <a:endParaRPr dirty="0">
              <a:solidFill>
                <a:srgbClr val="FFC000"/>
              </a:solidFill>
            </a:endParaRPr>
          </a:p>
        </p:txBody>
      </p:sp>
      <p:sp>
        <p:nvSpPr>
          <p:cNvPr id="618" name="Google Shape;591;p39">
            <a:extLst>
              <a:ext uri="{FF2B5EF4-FFF2-40B4-BE49-F238E27FC236}">
                <a16:creationId xmlns:a16="http://schemas.microsoft.com/office/drawing/2014/main" id="{A5B5CCFF-CC9F-8C79-7B70-06C50BA77935}"/>
              </a:ext>
            </a:extLst>
          </p:cNvPr>
          <p:cNvSpPr txBox="1">
            <a:spLocks/>
          </p:cNvSpPr>
          <p:nvPr/>
        </p:nvSpPr>
        <p:spPr>
          <a:xfrm>
            <a:off x="465100" y="1586963"/>
            <a:ext cx="2704698" cy="499229"/>
          </a:xfrm>
          <a:prstGeom prst="rect">
            <a:avLst/>
          </a:prstGeom>
          <a:solidFill>
            <a:schemeClr val="lt1">
              <a:alpha val="57354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CA" dirty="0">
                <a:solidFill>
                  <a:srgbClr val="FFC000"/>
                </a:solidFill>
              </a:rPr>
              <a:t>JSON data</a:t>
            </a:r>
          </a:p>
        </p:txBody>
      </p:sp>
      <p:sp>
        <p:nvSpPr>
          <p:cNvPr id="619" name="Google Shape;591;p39">
            <a:extLst>
              <a:ext uri="{FF2B5EF4-FFF2-40B4-BE49-F238E27FC236}">
                <a16:creationId xmlns:a16="http://schemas.microsoft.com/office/drawing/2014/main" id="{B65D3E36-2E6A-C829-2A24-8464FC967BEF}"/>
              </a:ext>
            </a:extLst>
          </p:cNvPr>
          <p:cNvSpPr txBox="1">
            <a:spLocks/>
          </p:cNvSpPr>
          <p:nvPr/>
        </p:nvSpPr>
        <p:spPr>
          <a:xfrm>
            <a:off x="1269464" y="2558497"/>
            <a:ext cx="1178839" cy="644700"/>
          </a:xfrm>
          <a:prstGeom prst="rect">
            <a:avLst/>
          </a:prstGeom>
          <a:solidFill>
            <a:schemeClr val="lt1">
              <a:alpha val="57354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CA" dirty="0">
                <a:solidFill>
                  <a:srgbClr val="FFC000"/>
                </a:solidFill>
              </a:rPr>
              <a:t>APIs</a:t>
            </a:r>
          </a:p>
        </p:txBody>
      </p:sp>
      <p:sp>
        <p:nvSpPr>
          <p:cNvPr id="620" name="Google Shape;591;p39">
            <a:extLst>
              <a:ext uri="{FF2B5EF4-FFF2-40B4-BE49-F238E27FC236}">
                <a16:creationId xmlns:a16="http://schemas.microsoft.com/office/drawing/2014/main" id="{BABC990A-7878-CB51-9596-399E872DCCD9}"/>
              </a:ext>
            </a:extLst>
          </p:cNvPr>
          <p:cNvSpPr txBox="1">
            <a:spLocks/>
          </p:cNvSpPr>
          <p:nvPr/>
        </p:nvSpPr>
        <p:spPr>
          <a:xfrm>
            <a:off x="849053" y="3961017"/>
            <a:ext cx="4020981" cy="834297"/>
          </a:xfrm>
          <a:prstGeom prst="rect">
            <a:avLst/>
          </a:prstGeom>
          <a:solidFill>
            <a:schemeClr val="lt1">
              <a:alpha val="57354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CA" dirty="0">
                <a:solidFill>
                  <a:srgbClr val="FFC000"/>
                </a:solidFill>
              </a:rPr>
              <a:t>Putting it all together in </a:t>
            </a:r>
          </a:p>
          <a:p>
            <a:r>
              <a:rPr lang="en-CA" dirty="0">
                <a:solidFill>
                  <a:srgbClr val="FFC000"/>
                </a:solidFill>
              </a:rPr>
              <a:t>Python</a:t>
            </a:r>
          </a:p>
        </p:txBody>
      </p:sp>
      <p:sp>
        <p:nvSpPr>
          <p:cNvPr id="621" name="Google Shape;591;p39">
            <a:extLst>
              <a:ext uri="{FF2B5EF4-FFF2-40B4-BE49-F238E27FC236}">
                <a16:creationId xmlns:a16="http://schemas.microsoft.com/office/drawing/2014/main" id="{DFD94620-C83A-D075-44DD-1206C3475EAC}"/>
              </a:ext>
            </a:extLst>
          </p:cNvPr>
          <p:cNvSpPr txBox="1">
            <a:spLocks/>
          </p:cNvSpPr>
          <p:nvPr/>
        </p:nvSpPr>
        <p:spPr>
          <a:xfrm>
            <a:off x="5622242" y="3783059"/>
            <a:ext cx="2955900" cy="644700"/>
          </a:xfrm>
          <a:prstGeom prst="rect">
            <a:avLst/>
          </a:prstGeom>
          <a:solidFill>
            <a:schemeClr val="lt1">
              <a:alpha val="57354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CA" dirty="0">
                <a:solidFill>
                  <a:srgbClr val="FFC000"/>
                </a:solidFill>
              </a:rPr>
              <a:t>Exploring and transforming data</a:t>
            </a:r>
          </a:p>
        </p:txBody>
      </p:sp>
      <p:sp>
        <p:nvSpPr>
          <p:cNvPr id="622" name="Google Shape;591;p39">
            <a:extLst>
              <a:ext uri="{FF2B5EF4-FFF2-40B4-BE49-F238E27FC236}">
                <a16:creationId xmlns:a16="http://schemas.microsoft.com/office/drawing/2014/main" id="{B0C9AFDA-C5A0-C06D-710B-A6B301F59CA1}"/>
              </a:ext>
            </a:extLst>
          </p:cNvPr>
          <p:cNvSpPr txBox="1">
            <a:spLocks/>
          </p:cNvSpPr>
          <p:nvPr/>
        </p:nvSpPr>
        <p:spPr>
          <a:xfrm>
            <a:off x="5726696" y="1404974"/>
            <a:ext cx="2955900" cy="644700"/>
          </a:xfrm>
          <a:prstGeom prst="rect">
            <a:avLst/>
          </a:prstGeom>
          <a:solidFill>
            <a:schemeClr val="lt1">
              <a:alpha val="57354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1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CA" dirty="0">
                <a:solidFill>
                  <a:srgbClr val="FFC000"/>
                </a:solidFill>
              </a:rPr>
              <a:t>Statistical analysis</a:t>
            </a:r>
          </a:p>
        </p:txBody>
      </p:sp>
      <p:sp>
        <p:nvSpPr>
          <p:cNvPr id="634" name="Subtitle 633">
            <a:extLst>
              <a:ext uri="{FF2B5EF4-FFF2-40B4-BE49-F238E27FC236}">
                <a16:creationId xmlns:a16="http://schemas.microsoft.com/office/drawing/2014/main" id="{1C704118-22ED-8E0D-C3E0-3FE6D35F8C7A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4240085" y="6303536"/>
            <a:ext cx="1881300" cy="1112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38" name="Title 637">
            <a:extLst>
              <a:ext uri="{FF2B5EF4-FFF2-40B4-BE49-F238E27FC236}">
                <a16:creationId xmlns:a16="http://schemas.microsoft.com/office/drawing/2014/main" id="{6C151A45-F38B-6878-663D-527300727496}"/>
              </a:ext>
            </a:extLst>
          </p:cNvPr>
          <p:cNvSpPr>
            <a:spLocks noGrp="1"/>
          </p:cNvSpPr>
          <p:nvPr>
            <p:ph type="ctrTitle" idx="4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-6750" y="0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" name="Google Shape;149;p28"/>
          <p:cNvPicPr preferRelativeResize="0"/>
          <p:nvPr/>
        </p:nvPicPr>
        <p:blipFill rotWithShape="1">
          <a:blip r:embed="rId3">
            <a:alphaModFix/>
          </a:blip>
          <a:srcRect r="50369"/>
          <a:stretch/>
        </p:blipFill>
        <p:spPr>
          <a:xfrm>
            <a:off x="0" y="0"/>
            <a:ext cx="382904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8755" y="-11608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3829050" y="355575"/>
            <a:ext cx="4594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My Context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5402111" y="2361575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5370691" y="1074028"/>
            <a:ext cx="2998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5385795" y="1554475"/>
            <a:ext cx="3025756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/>
              <a:t>Who</a:t>
            </a:r>
            <a:r>
              <a:rPr lang="en" dirty="0"/>
              <a:t> is using the bike share? (without access to user data)</a:t>
            </a:r>
            <a:endParaRPr dirty="0"/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5402097" y="2850925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423050" y="3637100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423049" y="4063630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3781134" y="1415125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51" name="Google Shape;151;p28"/>
          <p:cNvSpPr txBox="1">
            <a:spLocks noGrp="1"/>
          </p:cNvSpPr>
          <p:nvPr>
            <p:ph type="title" idx="5"/>
          </p:nvPr>
        </p:nvSpPr>
        <p:spPr>
          <a:xfrm>
            <a:off x="3878856" y="2697725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3948655" y="3980325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276725" y="232462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4276725" y="360722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6" name="Google Shape;8547;p59">
            <a:extLst>
              <a:ext uri="{FF2B5EF4-FFF2-40B4-BE49-F238E27FC236}">
                <a16:creationId xmlns:a16="http://schemas.microsoft.com/office/drawing/2014/main" id="{09A6550F-3B0D-1761-4CA5-138C69F4CD37}"/>
              </a:ext>
            </a:extLst>
          </p:cNvPr>
          <p:cNvGrpSpPr/>
          <p:nvPr/>
        </p:nvGrpSpPr>
        <p:grpSpPr>
          <a:xfrm>
            <a:off x="482186" y="619707"/>
            <a:ext cx="2864676" cy="2127236"/>
            <a:chOff x="6599718" y="2068734"/>
            <a:chExt cx="940737" cy="721067"/>
          </a:xfrm>
        </p:grpSpPr>
        <p:sp>
          <p:nvSpPr>
            <p:cNvPr id="157" name="Google Shape;8548;p59">
              <a:extLst>
                <a:ext uri="{FF2B5EF4-FFF2-40B4-BE49-F238E27FC236}">
                  <a16:creationId xmlns:a16="http://schemas.microsoft.com/office/drawing/2014/main" id="{F0332602-8054-0A4B-4C08-F6F325CC8DAF}"/>
                </a:ext>
              </a:extLst>
            </p:cNvPr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549;p59">
              <a:extLst>
                <a:ext uri="{FF2B5EF4-FFF2-40B4-BE49-F238E27FC236}">
                  <a16:creationId xmlns:a16="http://schemas.microsoft.com/office/drawing/2014/main" id="{4A46D6AE-7635-2E65-C897-D2F35EB58835}"/>
                </a:ext>
              </a:extLst>
            </p:cNvPr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550;p59">
              <a:extLst>
                <a:ext uri="{FF2B5EF4-FFF2-40B4-BE49-F238E27FC236}">
                  <a16:creationId xmlns:a16="http://schemas.microsoft.com/office/drawing/2014/main" id="{89074E51-ACA1-495E-7037-615A903AFD3A}"/>
                </a:ext>
              </a:extLst>
            </p:cNvPr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551;p59">
              <a:extLst>
                <a:ext uri="{FF2B5EF4-FFF2-40B4-BE49-F238E27FC236}">
                  <a16:creationId xmlns:a16="http://schemas.microsoft.com/office/drawing/2014/main" id="{E84CD7AE-DD41-E7C1-8AD4-6606B7F6C6D1}"/>
                </a:ext>
              </a:extLst>
            </p:cNvPr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8552;p59">
              <a:extLst>
                <a:ext uri="{FF2B5EF4-FFF2-40B4-BE49-F238E27FC236}">
                  <a16:creationId xmlns:a16="http://schemas.microsoft.com/office/drawing/2014/main" id="{048078D6-DA3B-7779-607E-2D131C714151}"/>
                </a:ext>
              </a:extLst>
            </p:cNvPr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8553;p59">
              <a:extLst>
                <a:ext uri="{FF2B5EF4-FFF2-40B4-BE49-F238E27FC236}">
                  <a16:creationId xmlns:a16="http://schemas.microsoft.com/office/drawing/2014/main" id="{9193703B-3455-B138-B18C-CFCC76058505}"/>
                </a:ext>
              </a:extLst>
            </p:cNvPr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" name="Google Shape;8554;p59">
              <a:extLst>
                <a:ext uri="{FF2B5EF4-FFF2-40B4-BE49-F238E27FC236}">
                  <a16:creationId xmlns:a16="http://schemas.microsoft.com/office/drawing/2014/main" id="{F61256AA-379F-4B4D-9FB1-27333DFA5E69}"/>
                </a:ext>
              </a:extLst>
            </p:cNvPr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164" name="Google Shape;8555;p59">
                <a:extLst>
                  <a:ext uri="{FF2B5EF4-FFF2-40B4-BE49-F238E27FC236}">
                    <a16:creationId xmlns:a16="http://schemas.microsoft.com/office/drawing/2014/main" id="{E00D9CA4-D95D-1E5D-36DA-85DB2BFD796F}"/>
                  </a:ext>
                </a:extLst>
              </p:cNvPr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8556;p59">
                <a:extLst>
                  <a:ext uri="{FF2B5EF4-FFF2-40B4-BE49-F238E27FC236}">
                    <a16:creationId xmlns:a16="http://schemas.microsoft.com/office/drawing/2014/main" id="{B4E4BEA7-F89B-F596-7759-E72D944F50A2}"/>
                  </a:ext>
                </a:extLst>
              </p:cNvPr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8557;p59">
                <a:extLst>
                  <a:ext uri="{FF2B5EF4-FFF2-40B4-BE49-F238E27FC236}">
                    <a16:creationId xmlns:a16="http://schemas.microsoft.com/office/drawing/2014/main" id="{340EF913-11CA-B0B8-4B28-EDCCC4B22973}"/>
                  </a:ext>
                </a:extLst>
              </p:cNvPr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8558;p59">
                <a:extLst>
                  <a:ext uri="{FF2B5EF4-FFF2-40B4-BE49-F238E27FC236}">
                    <a16:creationId xmlns:a16="http://schemas.microsoft.com/office/drawing/2014/main" id="{F1541787-6F65-6363-475D-642DA98E49C0}"/>
                  </a:ext>
                </a:extLst>
              </p:cNvPr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8559;p59">
                <a:extLst>
                  <a:ext uri="{FF2B5EF4-FFF2-40B4-BE49-F238E27FC236}">
                    <a16:creationId xmlns:a16="http://schemas.microsoft.com/office/drawing/2014/main" id="{4458366F-C9A2-FC1A-DB70-9C7504B8C50C}"/>
                  </a:ext>
                </a:extLst>
              </p:cNvPr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8560;p59">
                <a:extLst>
                  <a:ext uri="{FF2B5EF4-FFF2-40B4-BE49-F238E27FC236}">
                    <a16:creationId xmlns:a16="http://schemas.microsoft.com/office/drawing/2014/main" id="{16C97867-B75A-3802-1191-7FAE9FCE21FD}"/>
                  </a:ext>
                </a:extLst>
              </p:cNvPr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0" name="Google Shape;8561;p59">
                <a:extLst>
                  <a:ext uri="{FF2B5EF4-FFF2-40B4-BE49-F238E27FC236}">
                    <a16:creationId xmlns:a16="http://schemas.microsoft.com/office/drawing/2014/main" id="{5ECA83D9-DA44-0629-4688-5629E9B81BD4}"/>
                  </a:ext>
                </a:extLst>
              </p:cNvPr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171" name="Google Shape;8562;p59">
                  <a:extLst>
                    <a:ext uri="{FF2B5EF4-FFF2-40B4-BE49-F238E27FC236}">
                      <a16:creationId xmlns:a16="http://schemas.microsoft.com/office/drawing/2014/main" id="{07A3343F-A90F-C6D9-5FB9-851478BB0AA2}"/>
                    </a:ext>
                  </a:extLst>
                </p:cNvPr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8563;p59">
                  <a:extLst>
                    <a:ext uri="{FF2B5EF4-FFF2-40B4-BE49-F238E27FC236}">
                      <a16:creationId xmlns:a16="http://schemas.microsoft.com/office/drawing/2014/main" id="{4901652E-2DEF-AC08-7EE1-0B7E6FF75A54}"/>
                    </a:ext>
                  </a:extLst>
                </p:cNvPr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8564;p59">
                  <a:extLst>
                    <a:ext uri="{FF2B5EF4-FFF2-40B4-BE49-F238E27FC236}">
                      <a16:creationId xmlns:a16="http://schemas.microsoft.com/office/drawing/2014/main" id="{88419080-F737-EEB6-D096-91239C0B66FD}"/>
                    </a:ext>
                  </a:extLst>
                </p:cNvPr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" name="Google Shape;8565;p59">
                  <a:extLst>
                    <a:ext uri="{FF2B5EF4-FFF2-40B4-BE49-F238E27FC236}">
                      <a16:creationId xmlns:a16="http://schemas.microsoft.com/office/drawing/2014/main" id="{B27607D4-E342-4473-5F65-830A0B785AB4}"/>
                    </a:ext>
                  </a:extLst>
                </p:cNvPr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8566;p59">
                  <a:extLst>
                    <a:ext uri="{FF2B5EF4-FFF2-40B4-BE49-F238E27FC236}">
                      <a16:creationId xmlns:a16="http://schemas.microsoft.com/office/drawing/2014/main" id="{2BA7D2BE-A260-67BD-7757-304034FD6BDD}"/>
                    </a:ext>
                  </a:extLst>
                </p:cNvPr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8567;p59">
                  <a:extLst>
                    <a:ext uri="{FF2B5EF4-FFF2-40B4-BE49-F238E27FC236}">
                      <a16:creationId xmlns:a16="http://schemas.microsoft.com/office/drawing/2014/main" id="{C6A1DBD4-26D4-17A3-67A4-AE7ED72ED4F8}"/>
                    </a:ext>
                  </a:extLst>
                </p:cNvPr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8568;p59">
                  <a:extLst>
                    <a:ext uri="{FF2B5EF4-FFF2-40B4-BE49-F238E27FC236}">
                      <a16:creationId xmlns:a16="http://schemas.microsoft.com/office/drawing/2014/main" id="{90B1EF00-9F29-2492-6BC5-F1AD1827A7B9}"/>
                    </a:ext>
                  </a:extLst>
                </p:cNvPr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78" name="Google Shape;8011;p57">
            <a:extLst>
              <a:ext uri="{FF2B5EF4-FFF2-40B4-BE49-F238E27FC236}">
                <a16:creationId xmlns:a16="http://schemas.microsoft.com/office/drawing/2014/main" id="{2167985E-ED4F-3A60-25C6-4DAB67D55416}"/>
              </a:ext>
            </a:extLst>
          </p:cNvPr>
          <p:cNvGrpSpPr/>
          <p:nvPr/>
        </p:nvGrpSpPr>
        <p:grpSpPr>
          <a:xfrm>
            <a:off x="955977" y="2847009"/>
            <a:ext cx="3010175" cy="1886917"/>
            <a:chOff x="2029517" y="1732295"/>
            <a:chExt cx="1149068" cy="643432"/>
          </a:xfrm>
        </p:grpSpPr>
        <p:grpSp>
          <p:nvGrpSpPr>
            <p:cNvPr id="179" name="Google Shape;8012;p57">
              <a:extLst>
                <a:ext uri="{FF2B5EF4-FFF2-40B4-BE49-F238E27FC236}">
                  <a16:creationId xmlns:a16="http://schemas.microsoft.com/office/drawing/2014/main" id="{5278FA70-DEEC-4070-35C5-1C489FD57053}"/>
                </a:ext>
              </a:extLst>
            </p:cNvPr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196" name="Google Shape;8013;p57">
                <a:extLst>
                  <a:ext uri="{FF2B5EF4-FFF2-40B4-BE49-F238E27FC236}">
                    <a16:creationId xmlns:a16="http://schemas.microsoft.com/office/drawing/2014/main" id="{9FD47406-B895-7106-4324-284E55B42A15}"/>
                  </a:ext>
                </a:extLst>
              </p:cNvPr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200" name="Google Shape;8014;p57">
                  <a:extLst>
                    <a:ext uri="{FF2B5EF4-FFF2-40B4-BE49-F238E27FC236}">
                      <a16:creationId xmlns:a16="http://schemas.microsoft.com/office/drawing/2014/main" id="{8A788225-4E11-2DD7-2AFB-88F9629394EB}"/>
                    </a:ext>
                  </a:extLst>
                </p:cNvPr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01" name="Google Shape;8015;p57">
                  <a:extLst>
                    <a:ext uri="{FF2B5EF4-FFF2-40B4-BE49-F238E27FC236}">
                      <a16:creationId xmlns:a16="http://schemas.microsoft.com/office/drawing/2014/main" id="{6C18A82A-31D4-3C5C-4477-0ACB3FC625E9}"/>
                    </a:ext>
                  </a:extLst>
                </p:cNvPr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" name="Google Shape;8016;p57">
                <a:extLst>
                  <a:ext uri="{FF2B5EF4-FFF2-40B4-BE49-F238E27FC236}">
                    <a16:creationId xmlns:a16="http://schemas.microsoft.com/office/drawing/2014/main" id="{7024E9F6-7D73-4704-1B2E-C4F1C15BBFFB}"/>
                  </a:ext>
                </a:extLst>
              </p:cNvPr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198" name="Google Shape;8017;p57">
                  <a:extLst>
                    <a:ext uri="{FF2B5EF4-FFF2-40B4-BE49-F238E27FC236}">
                      <a16:creationId xmlns:a16="http://schemas.microsoft.com/office/drawing/2014/main" id="{5191661E-B226-E849-62AE-8C6BF1A5F632}"/>
                    </a:ext>
                  </a:extLst>
                </p:cNvPr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99" name="Google Shape;8018;p57">
                  <a:extLst>
                    <a:ext uri="{FF2B5EF4-FFF2-40B4-BE49-F238E27FC236}">
                      <a16:creationId xmlns:a16="http://schemas.microsoft.com/office/drawing/2014/main" id="{2D2A1B49-8B83-33C5-088D-5C5BFA1D5D5A}"/>
                    </a:ext>
                  </a:extLst>
                </p:cNvPr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0" name="Google Shape;8019;p57">
              <a:extLst>
                <a:ext uri="{FF2B5EF4-FFF2-40B4-BE49-F238E27FC236}">
                  <a16:creationId xmlns:a16="http://schemas.microsoft.com/office/drawing/2014/main" id="{707514A3-98FF-0ADB-7317-50A4E8CC8C29}"/>
                </a:ext>
              </a:extLst>
            </p:cNvPr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181" name="Google Shape;8020;p57">
                <a:extLst>
                  <a:ext uri="{FF2B5EF4-FFF2-40B4-BE49-F238E27FC236}">
                    <a16:creationId xmlns:a16="http://schemas.microsoft.com/office/drawing/2014/main" id="{FAF10C1A-11D7-6672-55BD-00E216F870CD}"/>
                  </a:ext>
                </a:extLst>
              </p:cNvPr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190" name="Google Shape;8021;p57">
                  <a:extLst>
                    <a:ext uri="{FF2B5EF4-FFF2-40B4-BE49-F238E27FC236}">
                      <a16:creationId xmlns:a16="http://schemas.microsoft.com/office/drawing/2014/main" id="{81960FF8-59C5-6ABE-DCB2-B77CC6F909E8}"/>
                    </a:ext>
                  </a:extLst>
                </p:cNvPr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194" name="Google Shape;8022;p57">
                    <a:extLst>
                      <a:ext uri="{FF2B5EF4-FFF2-40B4-BE49-F238E27FC236}">
                        <a16:creationId xmlns:a16="http://schemas.microsoft.com/office/drawing/2014/main" id="{9717CE21-AA83-3C18-9233-5ECF1669EF8B}"/>
                      </a:ext>
                    </a:extLst>
                  </p:cNvPr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95" name="Google Shape;8023;p57">
                    <a:extLst>
                      <a:ext uri="{FF2B5EF4-FFF2-40B4-BE49-F238E27FC236}">
                        <a16:creationId xmlns:a16="http://schemas.microsoft.com/office/drawing/2014/main" id="{B4DE01E9-3C74-6717-D353-9DA097BA0DBF}"/>
                      </a:ext>
                    </a:extLst>
                  </p:cNvPr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1" name="Google Shape;8024;p57">
                  <a:extLst>
                    <a:ext uri="{FF2B5EF4-FFF2-40B4-BE49-F238E27FC236}">
                      <a16:creationId xmlns:a16="http://schemas.microsoft.com/office/drawing/2014/main" id="{080A5A08-C3B9-F5CA-F84F-2EE4EC09F4ED}"/>
                    </a:ext>
                  </a:extLst>
                </p:cNvPr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192" name="Google Shape;8025;p57">
                    <a:extLst>
                      <a:ext uri="{FF2B5EF4-FFF2-40B4-BE49-F238E27FC236}">
                        <a16:creationId xmlns:a16="http://schemas.microsoft.com/office/drawing/2014/main" id="{3A441E8F-B540-BD5C-E27F-3FD4E6303053}"/>
                      </a:ext>
                    </a:extLst>
                  </p:cNvPr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93" name="Google Shape;8026;p57">
                    <a:extLst>
                      <a:ext uri="{FF2B5EF4-FFF2-40B4-BE49-F238E27FC236}">
                        <a16:creationId xmlns:a16="http://schemas.microsoft.com/office/drawing/2014/main" id="{55CA8DD0-42CA-E236-71B8-06E6FB3CC912}"/>
                      </a:ext>
                    </a:extLst>
                  </p:cNvPr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2" name="Google Shape;8027;p57">
                <a:extLst>
                  <a:ext uri="{FF2B5EF4-FFF2-40B4-BE49-F238E27FC236}">
                    <a16:creationId xmlns:a16="http://schemas.microsoft.com/office/drawing/2014/main" id="{0AF694D1-B1DD-D420-D726-8C6546A54D9E}"/>
                  </a:ext>
                </a:extLst>
              </p:cNvPr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183" name="Google Shape;8028;p57">
                  <a:extLst>
                    <a:ext uri="{FF2B5EF4-FFF2-40B4-BE49-F238E27FC236}">
                      <a16:creationId xmlns:a16="http://schemas.microsoft.com/office/drawing/2014/main" id="{71B643CC-B1C8-4F40-CFE1-FE6D5838C239}"/>
                    </a:ext>
                  </a:extLst>
                </p:cNvPr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4" name="Google Shape;8029;p57">
                  <a:extLst>
                    <a:ext uri="{FF2B5EF4-FFF2-40B4-BE49-F238E27FC236}">
                      <a16:creationId xmlns:a16="http://schemas.microsoft.com/office/drawing/2014/main" id="{58CF48D6-690D-1E4A-54F8-AD1B6392EC7D}"/>
                    </a:ext>
                  </a:extLst>
                </p:cNvPr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188" name="Google Shape;8030;p57">
                    <a:extLst>
                      <a:ext uri="{FF2B5EF4-FFF2-40B4-BE49-F238E27FC236}">
                        <a16:creationId xmlns:a16="http://schemas.microsoft.com/office/drawing/2014/main" id="{1099AC9F-7793-2B41-C4A8-98E106C0B616}"/>
                      </a:ext>
                    </a:extLst>
                  </p:cNvPr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89" name="Google Shape;8031;p57">
                    <a:extLst>
                      <a:ext uri="{FF2B5EF4-FFF2-40B4-BE49-F238E27FC236}">
                        <a16:creationId xmlns:a16="http://schemas.microsoft.com/office/drawing/2014/main" id="{CF4E6057-8CFF-D83A-4ED3-1CCC00518EC2}"/>
                      </a:ext>
                    </a:extLst>
                  </p:cNvPr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5" name="Google Shape;8032;p57">
                  <a:extLst>
                    <a:ext uri="{FF2B5EF4-FFF2-40B4-BE49-F238E27FC236}">
                      <a16:creationId xmlns:a16="http://schemas.microsoft.com/office/drawing/2014/main" id="{5B2517FA-7DF7-1220-FC81-D28D5DCB5254}"/>
                    </a:ext>
                  </a:extLst>
                </p:cNvPr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186" name="Google Shape;8033;p57">
                    <a:extLst>
                      <a:ext uri="{FF2B5EF4-FFF2-40B4-BE49-F238E27FC236}">
                        <a16:creationId xmlns:a16="http://schemas.microsoft.com/office/drawing/2014/main" id="{B4C059EF-84DB-A67D-99CA-A8EC3B90DD46}"/>
                      </a:ext>
                    </a:extLst>
                  </p:cNvPr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187" name="Google Shape;8034;p57">
                    <a:extLst>
                      <a:ext uri="{FF2B5EF4-FFF2-40B4-BE49-F238E27FC236}">
                        <a16:creationId xmlns:a16="http://schemas.microsoft.com/office/drawing/2014/main" id="{EC6AA1AE-E555-52BB-277A-8DF5DD06CDA4}"/>
                      </a:ext>
                    </a:extLst>
                  </p:cNvPr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355575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-28523" y="-1381200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172262" y="2246928"/>
            <a:ext cx="2847169" cy="10070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Collect all the data from </a:t>
            </a:r>
            <a:r>
              <a:rPr lang="en-CA" sz="1400" dirty="0" err="1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Citybik.es</a:t>
            </a: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 API, Foursquare API and Yelp API, Keep only what I need to analyze correlations!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sz="1400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274291" y="1182188"/>
            <a:ext cx="889531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01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3369016" y="6079527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738591" y="576381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C39359-B75A-9107-3CAA-FDDD1C42D1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92" t="7377" r="16155" b="7929"/>
          <a:stretch/>
        </p:blipFill>
        <p:spPr>
          <a:xfrm>
            <a:off x="69910" y="939670"/>
            <a:ext cx="5255181" cy="3033883"/>
          </a:xfrm>
          <a:prstGeom prst="rect">
            <a:avLst/>
          </a:prstGeom>
        </p:spPr>
      </p:pic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</p:spTree>
    <p:extLst>
      <p:ext uri="{BB962C8B-B14F-4D97-AF65-F5344CB8AC3E}">
        <p14:creationId xmlns:p14="http://schemas.microsoft.com/office/powerpoint/2010/main" val="4230860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11089" y="0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C39359-B75A-9107-3CAA-FDDD1C42D1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92" t="7377" r="16155" b="7929"/>
          <a:stretch/>
        </p:blipFill>
        <p:spPr>
          <a:xfrm>
            <a:off x="69910" y="939670"/>
            <a:ext cx="5255181" cy="3033883"/>
          </a:xfrm>
          <a:prstGeom prst="rect">
            <a:avLst/>
          </a:prstGeom>
        </p:spPr>
      </p:pic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-11089" y="0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090160" y="5303848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5403779" y="6144221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5391662" y="6868507"/>
            <a:ext cx="2847169" cy="977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Collect all the data from </a:t>
            </a:r>
            <a:r>
              <a:rPr lang="en-CA" sz="1400" dirty="0" err="1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Citybik.es</a:t>
            </a: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 API, Foursquare API and Yelp API, Keep only what I need to analyze correlations!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sz="1400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4502131" y="6384461"/>
            <a:ext cx="889531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01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5029200" y="3317982"/>
            <a:ext cx="112776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xx</a:t>
            </a:r>
            <a:endParaRPr sz="5400"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3611241" y="571806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456562-444F-BBEC-DDE8-ED2D8DDF8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305" y="1065162"/>
            <a:ext cx="3797300" cy="3797300"/>
          </a:xfrm>
          <a:prstGeom prst="rect">
            <a:avLst/>
          </a:prstGeom>
        </p:spPr>
      </p:pic>
      <p:sp>
        <p:nvSpPr>
          <p:cNvPr id="5" name="Google Shape;144;p28">
            <a:extLst>
              <a:ext uri="{FF2B5EF4-FFF2-40B4-BE49-F238E27FC236}">
                <a16:creationId xmlns:a16="http://schemas.microsoft.com/office/drawing/2014/main" id="{6B3E5654-01E1-2957-CF8B-10C8C0598E76}"/>
              </a:ext>
            </a:extLst>
          </p:cNvPr>
          <p:cNvSpPr txBox="1">
            <a:spLocks/>
          </p:cNvSpPr>
          <p:nvPr/>
        </p:nvSpPr>
        <p:spPr>
          <a:xfrm>
            <a:off x="6297859" y="3299068"/>
            <a:ext cx="279269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dirty="0"/>
              <a:t>NO correlations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B8ADE3BF-8BC0-0B96-B8CC-996B70F7FD4D}"/>
              </a:ext>
            </a:extLst>
          </p:cNvPr>
          <p:cNvSpPr txBox="1">
            <a:spLocks/>
          </p:cNvSpPr>
          <p:nvPr/>
        </p:nvSpPr>
        <p:spPr>
          <a:xfrm>
            <a:off x="6285742" y="3779514"/>
            <a:ext cx="2847169" cy="977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…</a:t>
            </a:r>
          </a:p>
        </p:txBody>
      </p:sp>
      <p:sp>
        <p:nvSpPr>
          <p:cNvPr id="20" name="Google Shape;142;p28">
            <a:extLst>
              <a:ext uri="{FF2B5EF4-FFF2-40B4-BE49-F238E27FC236}">
                <a16:creationId xmlns:a16="http://schemas.microsoft.com/office/drawing/2014/main" id="{08882A1B-475B-1904-BAC4-517E6E150721}"/>
              </a:ext>
            </a:extLst>
          </p:cNvPr>
          <p:cNvSpPr txBox="1">
            <a:spLocks/>
          </p:cNvSpPr>
          <p:nvPr/>
        </p:nvSpPr>
        <p:spPr>
          <a:xfrm>
            <a:off x="5913120" y="355575"/>
            <a:ext cx="316097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obster Two"/>
              <a:buNone/>
              <a:defRPr sz="30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obster Two"/>
              <a:buNone/>
              <a:defRPr sz="24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obster Two"/>
              <a:buNone/>
              <a:defRPr sz="24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obster Two"/>
              <a:buNone/>
              <a:defRPr sz="24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obster Two"/>
              <a:buNone/>
              <a:defRPr sz="24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obster Two"/>
              <a:buNone/>
              <a:defRPr sz="24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obster Two"/>
              <a:buNone/>
              <a:defRPr sz="24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obster Two"/>
              <a:buNone/>
              <a:defRPr sz="24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obster Two"/>
              <a:buNone/>
              <a:defRPr sz="24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4400"/>
              <a:t>The Plan</a:t>
            </a:r>
            <a:endParaRPr lang="en-CA" sz="4400" dirty="0"/>
          </a:p>
        </p:txBody>
      </p:sp>
      <p:sp>
        <p:nvSpPr>
          <p:cNvPr id="21" name="Google Shape;144;p28">
            <a:extLst>
              <a:ext uri="{FF2B5EF4-FFF2-40B4-BE49-F238E27FC236}">
                <a16:creationId xmlns:a16="http://schemas.microsoft.com/office/drawing/2014/main" id="{E829D771-7FE1-C3B0-3106-CAABC68C7889}"/>
              </a:ext>
            </a:extLst>
          </p:cNvPr>
          <p:cNvSpPr txBox="1">
            <a:spLocks/>
          </p:cNvSpPr>
          <p:nvPr/>
        </p:nvSpPr>
        <p:spPr>
          <a:xfrm>
            <a:off x="6226739" y="962268"/>
            <a:ext cx="279269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/>
              <a:t>Bike Share User Group</a:t>
            </a:r>
            <a:endParaRPr lang="en-CA" dirty="0"/>
          </a:p>
        </p:txBody>
      </p:sp>
      <p:sp>
        <p:nvSpPr>
          <p:cNvPr id="22" name="Google Shape;145;p28">
            <a:extLst>
              <a:ext uri="{FF2B5EF4-FFF2-40B4-BE49-F238E27FC236}">
                <a16:creationId xmlns:a16="http://schemas.microsoft.com/office/drawing/2014/main" id="{808C4BFB-4981-8DE6-BF30-AC359AC2F2E0}"/>
              </a:ext>
            </a:extLst>
          </p:cNvPr>
          <p:cNvSpPr txBox="1">
            <a:spLocks/>
          </p:cNvSpPr>
          <p:nvPr/>
        </p:nvSpPr>
        <p:spPr>
          <a:xfrm>
            <a:off x="6284022" y="2216448"/>
            <a:ext cx="2847169" cy="100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Collect all the data from </a:t>
            </a:r>
            <a:r>
              <a:rPr lang="en-CA" dirty="0" err="1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Citybik.es</a:t>
            </a:r>
            <a:r>
              <a:rPr lang="en-CA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 API, Foursquare API and Yelp API, Keep only what I need to analyze correlations!</a:t>
            </a:r>
          </a:p>
          <a:p>
            <a:pPr marL="0" indent="0"/>
            <a:endParaRPr lang="en-CA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indent="0"/>
            <a:endParaRPr lang="en-CA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23" name="Google Shape;150;p28">
            <a:extLst>
              <a:ext uri="{FF2B5EF4-FFF2-40B4-BE49-F238E27FC236}">
                <a16:creationId xmlns:a16="http://schemas.microsoft.com/office/drawing/2014/main" id="{17A0DE0C-9E7C-2479-8E5B-4562276772AA}"/>
              </a:ext>
            </a:extLst>
          </p:cNvPr>
          <p:cNvSpPr txBox="1">
            <a:spLocks/>
          </p:cNvSpPr>
          <p:nvPr/>
        </p:nvSpPr>
        <p:spPr>
          <a:xfrm>
            <a:off x="5274291" y="1182188"/>
            <a:ext cx="889531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obster Two"/>
              <a:buNone/>
              <a:defRPr sz="72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sz="5400"/>
              <a:t>01</a:t>
            </a:r>
            <a:endParaRPr lang="en" dirty="0"/>
          </a:p>
        </p:txBody>
      </p:sp>
      <p:cxnSp>
        <p:nvCxnSpPr>
          <p:cNvPr id="24" name="Google Shape;153;p28">
            <a:extLst>
              <a:ext uri="{FF2B5EF4-FFF2-40B4-BE49-F238E27FC236}">
                <a16:creationId xmlns:a16="http://schemas.microsoft.com/office/drawing/2014/main" id="{F866FA9B-7B90-8A1D-4F54-F9E7D93EC0B4}"/>
              </a:ext>
            </a:extLst>
          </p:cNvPr>
          <p:cNvCxnSpPr/>
          <p:nvPr/>
        </p:nvCxnSpPr>
        <p:spPr>
          <a:xfrm>
            <a:off x="4926965" y="214174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145;p28">
            <a:extLst>
              <a:ext uri="{FF2B5EF4-FFF2-40B4-BE49-F238E27FC236}">
                <a16:creationId xmlns:a16="http://schemas.microsoft.com/office/drawing/2014/main" id="{7DD27E3C-5080-6082-5162-DE3D21B671F5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</p:spTree>
    <p:extLst>
      <p:ext uri="{BB962C8B-B14F-4D97-AF65-F5344CB8AC3E}">
        <p14:creationId xmlns:p14="http://schemas.microsoft.com/office/powerpoint/2010/main" val="3232548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172262" y="2246928"/>
            <a:ext cx="2847169" cy="1613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~ average distance between bike stations is only </a:t>
            </a:r>
            <a:r>
              <a:rPr lang="en-CA" sz="1400" b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350m</a:t>
            </a:r>
            <a:r>
              <a:rPr lang="en-CA" b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.</a:t>
            </a: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 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The 1000m radius we were told to use, overlaps too many stations in this city!</a:t>
            </a:r>
            <a:endParaRPr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02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3369016" y="6079527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738591" y="576381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4B2DEE-278D-8F23-F207-63FE32C0C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86" y="998860"/>
            <a:ext cx="4448418" cy="328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127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4B2DEE-278D-8F23-F207-63FE32C0C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86" y="998860"/>
            <a:ext cx="4448418" cy="3281875"/>
          </a:xfrm>
          <a:prstGeom prst="rect">
            <a:avLst/>
          </a:prstGeom>
        </p:spPr>
      </p:pic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172262" y="2246928"/>
            <a:ext cx="2847169" cy="1613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~ average distance between bike stations is only </a:t>
            </a:r>
            <a:r>
              <a:rPr lang="en-CA" sz="1400" b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350m</a:t>
            </a:r>
            <a:r>
              <a:rPr lang="en-CA" b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.</a:t>
            </a: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 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The 1000m radius we were told to use, overlaps too many stations in this city!</a:t>
            </a:r>
            <a:endParaRPr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3077573" y="8923462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02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2688495" y="7922882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1769820" y="7762328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3939900" y="722592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3AD039-9DD1-8B7F-D044-65A451A475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305" y="1065162"/>
            <a:ext cx="3797300" cy="3797300"/>
          </a:xfrm>
          <a:prstGeom prst="rect">
            <a:avLst/>
          </a:prstGeom>
        </p:spPr>
      </p:pic>
      <p:sp>
        <p:nvSpPr>
          <p:cNvPr id="5" name="Google Shape;152;p28">
            <a:extLst>
              <a:ext uri="{FF2B5EF4-FFF2-40B4-BE49-F238E27FC236}">
                <a16:creationId xmlns:a16="http://schemas.microsoft.com/office/drawing/2014/main" id="{D60F36B7-BDE5-16B3-0FC1-EBB3D38C9CDA}"/>
              </a:ext>
            </a:extLst>
          </p:cNvPr>
          <p:cNvSpPr txBox="1">
            <a:spLocks/>
          </p:cNvSpPr>
          <p:nvPr/>
        </p:nvSpPr>
        <p:spPr>
          <a:xfrm>
            <a:off x="5029200" y="3317982"/>
            <a:ext cx="112776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obster Two"/>
              <a:buNone/>
              <a:defRPr sz="72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CA" sz="5400" dirty="0"/>
              <a:t>xx</a:t>
            </a:r>
          </a:p>
        </p:txBody>
      </p:sp>
      <p:sp>
        <p:nvSpPr>
          <p:cNvPr id="8" name="Google Shape;144;p28">
            <a:extLst>
              <a:ext uri="{FF2B5EF4-FFF2-40B4-BE49-F238E27FC236}">
                <a16:creationId xmlns:a16="http://schemas.microsoft.com/office/drawing/2014/main" id="{F69DDDAA-1FB9-8913-226D-EEAFCB2A2976}"/>
              </a:ext>
            </a:extLst>
          </p:cNvPr>
          <p:cNvSpPr txBox="1">
            <a:spLocks/>
          </p:cNvSpPr>
          <p:nvPr/>
        </p:nvSpPr>
        <p:spPr>
          <a:xfrm>
            <a:off x="6297859" y="3299068"/>
            <a:ext cx="279269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dirty="0"/>
              <a:t>NO correlations</a:t>
            </a:r>
          </a:p>
        </p:txBody>
      </p:sp>
      <p:sp>
        <p:nvSpPr>
          <p:cNvPr id="9" name="Google Shape;145;p28">
            <a:extLst>
              <a:ext uri="{FF2B5EF4-FFF2-40B4-BE49-F238E27FC236}">
                <a16:creationId xmlns:a16="http://schemas.microsoft.com/office/drawing/2014/main" id="{1259CF86-EFAC-AABC-ADDE-1EE57CBC70B5}"/>
              </a:ext>
            </a:extLst>
          </p:cNvPr>
          <p:cNvSpPr txBox="1">
            <a:spLocks/>
          </p:cNvSpPr>
          <p:nvPr/>
        </p:nvSpPr>
        <p:spPr>
          <a:xfrm>
            <a:off x="6285742" y="3779514"/>
            <a:ext cx="2847169" cy="977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963632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085840" y="2246928"/>
            <a:ext cx="2933591" cy="1613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It is winter.  Not unbearable in Toronto, but not really </a:t>
            </a:r>
            <a:r>
              <a:rPr lang="en-CA" sz="1400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fun.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Students are extreme creatures!</a:t>
            </a:r>
            <a:endParaRPr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3369016" y="6079527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738591" y="576381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1D119D-BAA4-D996-8171-7162196EA1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862"/>
          <a:stretch/>
        </p:blipFill>
        <p:spPr>
          <a:xfrm>
            <a:off x="167673" y="1152256"/>
            <a:ext cx="4921510" cy="1094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FA34AF-EC3C-DBBD-50CE-B8A8F14A0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491" y="2477826"/>
            <a:ext cx="43561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436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563;p37">
            <a:extLst>
              <a:ext uri="{FF2B5EF4-FFF2-40B4-BE49-F238E27FC236}">
                <a16:creationId xmlns:a16="http://schemas.microsoft.com/office/drawing/2014/main" id="{5C0B58CA-24AA-B04E-FED2-4557B8002B01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1D119D-BAA4-D996-8171-7162196EA1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862"/>
          <a:stretch/>
        </p:blipFill>
        <p:spPr>
          <a:xfrm>
            <a:off x="167673" y="1152256"/>
            <a:ext cx="4921510" cy="1094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FA34AF-EC3C-DBBD-50CE-B8A8F14A0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491" y="2477826"/>
            <a:ext cx="4356100" cy="2374900"/>
          </a:xfrm>
          <a:prstGeom prst="rect">
            <a:avLst/>
          </a:prstGeom>
        </p:spPr>
      </p:pic>
      <p:sp>
        <p:nvSpPr>
          <p:cNvPr id="63" name="Google Shape;563;p37">
            <a:extLst>
              <a:ext uri="{FF2B5EF4-FFF2-40B4-BE49-F238E27FC236}">
                <a16:creationId xmlns:a16="http://schemas.microsoft.com/office/drawing/2014/main" id="{D19FAAD9-4425-15B1-0C63-1914FC55E883}"/>
              </a:ext>
            </a:extLst>
          </p:cNvPr>
          <p:cNvSpPr/>
          <p:nvPr/>
        </p:nvSpPr>
        <p:spPr>
          <a:xfrm>
            <a:off x="0" y="-8216"/>
            <a:ext cx="9144000" cy="5143500"/>
          </a:xfrm>
          <a:prstGeom prst="rect">
            <a:avLst/>
          </a:prstGeom>
          <a:solidFill>
            <a:srgbClr val="434343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28"/>
          <p:cNvSpPr txBox="1">
            <a:spLocks noGrp="1"/>
          </p:cNvSpPr>
          <p:nvPr>
            <p:ph type="title" idx="18"/>
          </p:nvPr>
        </p:nvSpPr>
        <p:spPr>
          <a:xfrm>
            <a:off x="5913120" y="355575"/>
            <a:ext cx="316097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The Plan</a:t>
            </a:r>
            <a:endParaRPr sz="4400" dirty="0"/>
          </a:p>
        </p:txBody>
      </p:sp>
      <p:sp>
        <p:nvSpPr>
          <p:cNvPr id="143" name="Google Shape;143;p28"/>
          <p:cNvSpPr txBox="1">
            <a:spLocks noGrp="1"/>
          </p:cNvSpPr>
          <p:nvPr>
            <p:ph type="ctrTitle" idx="3"/>
          </p:nvPr>
        </p:nvSpPr>
        <p:spPr>
          <a:xfrm>
            <a:off x="3697422" y="7345082"/>
            <a:ext cx="371336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What/Why</a:t>
            </a:r>
            <a:endParaRPr dirty="0"/>
          </a:p>
        </p:txBody>
      </p:sp>
      <p:sp>
        <p:nvSpPr>
          <p:cNvPr id="144" name="Google Shape;144;p28"/>
          <p:cNvSpPr txBox="1">
            <a:spLocks noGrp="1"/>
          </p:cNvSpPr>
          <p:nvPr>
            <p:ph type="ctrTitle"/>
          </p:nvPr>
        </p:nvSpPr>
        <p:spPr>
          <a:xfrm>
            <a:off x="6226739" y="962268"/>
            <a:ext cx="27926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Bike Share User Group</a:t>
            </a:r>
            <a:endParaRPr dirty="0"/>
          </a:p>
        </p:txBody>
      </p:sp>
      <p:sp>
        <p:nvSpPr>
          <p:cNvPr id="145" name="Google Shape;145;p28"/>
          <p:cNvSpPr txBox="1">
            <a:spLocks noGrp="1"/>
          </p:cNvSpPr>
          <p:nvPr>
            <p:ph type="subTitle" idx="1"/>
          </p:nvPr>
        </p:nvSpPr>
        <p:spPr>
          <a:xfrm>
            <a:off x="6085840" y="2246928"/>
            <a:ext cx="2933591" cy="1613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It is winter.  Not unbearable in Toronto, but not really </a:t>
            </a:r>
            <a:r>
              <a:rPr lang="en-CA" sz="1400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fun.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CA"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Students are extreme creatures!</a:t>
            </a:r>
            <a:endParaRPr i="1" dirty="0">
              <a:solidFill>
                <a:schemeClr val="tx1"/>
              </a:solidFill>
              <a:latin typeface="Krub" pitchFamily="2" charset="-34"/>
              <a:cs typeface="Krub" pitchFamily="2" charset="-34"/>
            </a:endParaRPr>
          </a:p>
        </p:txBody>
      </p:sp>
      <p:sp>
        <p:nvSpPr>
          <p:cNvPr id="146" name="Google Shape;146;p28"/>
          <p:cNvSpPr txBox="1">
            <a:spLocks noGrp="1"/>
          </p:cNvSpPr>
          <p:nvPr>
            <p:ph type="subTitle" idx="4"/>
          </p:nvPr>
        </p:nvSpPr>
        <p:spPr>
          <a:xfrm>
            <a:off x="4543477" y="7029373"/>
            <a:ext cx="307878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Using other API data on vendors/businesses.</a:t>
            </a:r>
            <a:endParaRPr dirty="0"/>
          </a:p>
        </p:txBody>
      </p:sp>
      <p:sp>
        <p:nvSpPr>
          <p:cNvPr id="147" name="Google Shape;147;p28"/>
          <p:cNvSpPr txBox="1">
            <a:spLocks noGrp="1"/>
          </p:cNvSpPr>
          <p:nvPr>
            <p:ph type="ctrTitle" idx="6"/>
          </p:nvPr>
        </p:nvSpPr>
        <p:spPr>
          <a:xfrm>
            <a:off x="5385795" y="6427464"/>
            <a:ext cx="29665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</a:t>
            </a:r>
            <a:endParaRPr dirty="0"/>
          </a:p>
        </p:txBody>
      </p:sp>
      <p:sp>
        <p:nvSpPr>
          <p:cNvPr id="148" name="Google Shape;148;p28"/>
          <p:cNvSpPr txBox="1">
            <a:spLocks noGrp="1"/>
          </p:cNvSpPr>
          <p:nvPr>
            <p:ph type="subTitle" idx="7"/>
          </p:nvPr>
        </p:nvSpPr>
        <p:spPr>
          <a:xfrm>
            <a:off x="5597253" y="6329727"/>
            <a:ext cx="332308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1"/>
                </a:solidFill>
              </a:rPr>
              <a:t>Does bike availability change at certain bike stations, at various dimes of day/ day of week?</a:t>
            </a:r>
            <a:endParaRPr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2"/>
          </p:nvPr>
        </p:nvSpPr>
        <p:spPr>
          <a:xfrm>
            <a:off x="5120641" y="1182188"/>
            <a:ext cx="1043182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03</a:t>
            </a: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title" idx="8"/>
          </p:nvPr>
        </p:nvSpPr>
        <p:spPr>
          <a:xfrm>
            <a:off x="3369016" y="6079527"/>
            <a:ext cx="12642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3" name="Google Shape;153;p28"/>
          <p:cNvCxnSpPr/>
          <p:nvPr/>
        </p:nvCxnSpPr>
        <p:spPr>
          <a:xfrm>
            <a:off x="4926965" y="2131585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/>
          <p:nvPr/>
        </p:nvCxnSpPr>
        <p:spPr>
          <a:xfrm>
            <a:off x="2206439" y="6100272"/>
            <a:ext cx="414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6253BA3F-C19A-72B6-ED1C-FA33F44E88E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738591" y="5763818"/>
            <a:ext cx="1264200" cy="536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Google Shape;161;p29">
            <a:extLst>
              <a:ext uri="{FF2B5EF4-FFF2-40B4-BE49-F238E27FC236}">
                <a16:creationId xmlns:a16="http://schemas.microsoft.com/office/drawing/2014/main" id="{3317E3BD-8EB9-F4FA-5212-DDD9B4F78519}"/>
              </a:ext>
            </a:extLst>
          </p:cNvPr>
          <p:cNvSpPr txBox="1">
            <a:spLocks/>
          </p:cNvSpPr>
          <p:nvPr/>
        </p:nvSpPr>
        <p:spPr>
          <a:xfrm>
            <a:off x="144114" y="204370"/>
            <a:ext cx="4133975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sz="3600" dirty="0">
                <a:solidFill>
                  <a:schemeClr val="accent5"/>
                </a:solidFill>
              </a:rPr>
              <a:t>Toronto Bike Share</a:t>
            </a:r>
          </a:p>
        </p:txBody>
      </p:sp>
      <p:sp>
        <p:nvSpPr>
          <p:cNvPr id="7" name="Google Shape;145;p28">
            <a:extLst>
              <a:ext uri="{FF2B5EF4-FFF2-40B4-BE49-F238E27FC236}">
                <a16:creationId xmlns:a16="http://schemas.microsoft.com/office/drawing/2014/main" id="{CC99666A-740F-3E7A-7AD4-38E88440B5F1}"/>
              </a:ext>
            </a:extLst>
          </p:cNvPr>
          <p:cNvSpPr txBox="1">
            <a:spLocks/>
          </p:cNvSpPr>
          <p:nvPr/>
        </p:nvSpPr>
        <p:spPr>
          <a:xfrm>
            <a:off x="6214622" y="1482974"/>
            <a:ext cx="3025756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b="1" i="1" dirty="0"/>
              <a:t>Who</a:t>
            </a:r>
            <a:r>
              <a:rPr lang="en-CA" dirty="0"/>
              <a:t> is using the bike share? (without access to user data)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7583AE-73BE-ECBA-1151-8EBD2A46F9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7205" y="1324096"/>
            <a:ext cx="3627115" cy="3627115"/>
          </a:xfrm>
          <a:prstGeom prst="rect">
            <a:avLst/>
          </a:prstGeom>
        </p:spPr>
      </p:pic>
      <p:sp>
        <p:nvSpPr>
          <p:cNvPr id="8" name="Google Shape;152;p28">
            <a:extLst>
              <a:ext uri="{FF2B5EF4-FFF2-40B4-BE49-F238E27FC236}">
                <a16:creationId xmlns:a16="http://schemas.microsoft.com/office/drawing/2014/main" id="{23ECCF2A-51B5-9956-0A1F-9FC61030F9E5}"/>
              </a:ext>
            </a:extLst>
          </p:cNvPr>
          <p:cNvSpPr txBox="1">
            <a:spLocks/>
          </p:cNvSpPr>
          <p:nvPr/>
        </p:nvSpPr>
        <p:spPr>
          <a:xfrm>
            <a:off x="5029200" y="3317982"/>
            <a:ext cx="112776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Lobster Two"/>
              <a:buNone/>
              <a:defRPr sz="7200" b="1" i="0" u="none" strike="noStrike" cap="none">
                <a:solidFill>
                  <a:schemeClr val="accent1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CA" sz="5400" dirty="0"/>
              <a:t>xx</a:t>
            </a:r>
          </a:p>
        </p:txBody>
      </p:sp>
      <p:sp>
        <p:nvSpPr>
          <p:cNvPr id="9" name="Google Shape;144;p28">
            <a:extLst>
              <a:ext uri="{FF2B5EF4-FFF2-40B4-BE49-F238E27FC236}">
                <a16:creationId xmlns:a16="http://schemas.microsoft.com/office/drawing/2014/main" id="{E0D45036-33B8-5797-080D-7889B7C3E42D}"/>
              </a:ext>
            </a:extLst>
          </p:cNvPr>
          <p:cNvSpPr txBox="1">
            <a:spLocks/>
          </p:cNvSpPr>
          <p:nvPr/>
        </p:nvSpPr>
        <p:spPr>
          <a:xfrm>
            <a:off x="6297859" y="3299068"/>
            <a:ext cx="279269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2000" b="1" i="0" u="none" strike="noStrike" cap="none">
                <a:solidFill>
                  <a:srgbClr val="FFFFFF"/>
                </a:solidFill>
                <a:latin typeface="Lobster Two"/>
                <a:ea typeface="Lobster Two"/>
                <a:cs typeface="Lobster Two"/>
                <a:sym typeface="Lobster Tw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obster Two"/>
              <a:buNone/>
              <a:defRPr sz="1200" b="1" i="0" u="none" strike="noStrike" cap="none">
                <a:solidFill>
                  <a:srgbClr val="000000"/>
                </a:solidFill>
                <a:latin typeface="Lobster Two"/>
                <a:ea typeface="Lobster Two"/>
                <a:cs typeface="Lobster Two"/>
                <a:sym typeface="Lobster Two"/>
              </a:defRPr>
            </a:lvl9pPr>
          </a:lstStyle>
          <a:p>
            <a:r>
              <a:rPr lang="en-CA" dirty="0"/>
              <a:t>NO correlations</a:t>
            </a:r>
          </a:p>
        </p:txBody>
      </p:sp>
      <p:sp>
        <p:nvSpPr>
          <p:cNvPr id="10" name="Google Shape;145;p28">
            <a:extLst>
              <a:ext uri="{FF2B5EF4-FFF2-40B4-BE49-F238E27FC236}">
                <a16:creationId xmlns:a16="http://schemas.microsoft.com/office/drawing/2014/main" id="{35146202-D270-3820-62AB-09E6ABBA4A97}"/>
              </a:ext>
            </a:extLst>
          </p:cNvPr>
          <p:cNvSpPr txBox="1">
            <a:spLocks/>
          </p:cNvSpPr>
          <p:nvPr/>
        </p:nvSpPr>
        <p:spPr>
          <a:xfrm>
            <a:off x="6285742" y="3779514"/>
            <a:ext cx="2847169" cy="977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400" b="0" i="0" u="none" strike="noStrike" cap="none">
                <a:solidFill>
                  <a:srgbClr val="FFFFFF"/>
                </a:solidFill>
                <a:latin typeface="Krub"/>
                <a:ea typeface="Krub"/>
                <a:cs typeface="Krub"/>
                <a:sym typeface="Kru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Krub"/>
              <a:buNone/>
              <a:defRPr sz="1000" b="0" i="0" u="none" strike="noStrike" cap="none">
                <a:solidFill>
                  <a:srgbClr val="000000"/>
                </a:solidFill>
                <a:latin typeface="Krub"/>
                <a:ea typeface="Krub"/>
                <a:cs typeface="Krub"/>
                <a:sym typeface="Krub"/>
              </a:defRPr>
            </a:lvl9pPr>
          </a:lstStyle>
          <a:p>
            <a:pPr marL="0" indent="0"/>
            <a:r>
              <a:rPr lang="en-CA" dirty="0">
                <a:solidFill>
                  <a:schemeClr val="tx1"/>
                </a:solidFill>
                <a:latin typeface="Krub" pitchFamily="2" charset="-34"/>
                <a:cs typeface="Krub" pitchFamily="2" charset="-34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657668915"/>
      </p:ext>
    </p:extLst>
  </p:cSld>
  <p:clrMapOvr>
    <a:masterClrMapping/>
  </p:clrMapOvr>
</p:sld>
</file>

<file path=ppt/theme/theme1.xml><?xml version="1.0" encoding="utf-8"?>
<a:theme xmlns:a="http://schemas.openxmlformats.org/drawingml/2006/main" name="Bicycle Shop by Slidesgo">
  <a:themeElements>
    <a:clrScheme name="Simple Light">
      <a:dk1>
        <a:srgbClr val="FFFFFF"/>
      </a:dk1>
      <a:lt1>
        <a:srgbClr val="303030"/>
      </a:lt1>
      <a:dk2>
        <a:srgbClr val="595959"/>
      </a:dk2>
      <a:lt2>
        <a:srgbClr val="EEEEEE"/>
      </a:lt2>
      <a:accent1>
        <a:srgbClr val="FFF55C"/>
      </a:accent1>
      <a:accent2>
        <a:srgbClr val="303030"/>
      </a:accent2>
      <a:accent3>
        <a:srgbClr val="FFF55C"/>
      </a:accent3>
      <a:accent4>
        <a:srgbClr val="303030"/>
      </a:accent4>
      <a:accent5>
        <a:srgbClr val="FFF55C"/>
      </a:accent5>
      <a:accent6>
        <a:srgbClr val="30303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1189</Words>
  <Application>Microsoft Macintosh PowerPoint</Application>
  <PresentationFormat>On-screen Show (16:9)</PresentationFormat>
  <Paragraphs>221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Fira Sans Extra Condensed Medium</vt:lpstr>
      <vt:lpstr>Arial</vt:lpstr>
      <vt:lpstr>Lobster Two</vt:lpstr>
      <vt:lpstr>Krub</vt:lpstr>
      <vt:lpstr>Fira Sans Condensed Medium</vt:lpstr>
      <vt:lpstr>Krub Medium</vt:lpstr>
      <vt:lpstr>Bicycle Shop by Slidesgo</vt:lpstr>
      <vt:lpstr>PowerPoint Presentation</vt:lpstr>
      <vt:lpstr>EDA is an iterative Process :</vt:lpstr>
      <vt:lpstr>My Context</vt:lpstr>
      <vt:lpstr>The Plan</vt:lpstr>
      <vt:lpstr>The Plan</vt:lpstr>
      <vt:lpstr>The Plan</vt:lpstr>
      <vt:lpstr>The Plan</vt:lpstr>
      <vt:lpstr>The Plan</vt:lpstr>
      <vt:lpstr>The Plan</vt:lpstr>
      <vt:lpstr>The Plan</vt:lpstr>
      <vt:lpstr>The Plan</vt:lpstr>
      <vt:lpstr>The Plan</vt:lpstr>
      <vt:lpstr>The Plan</vt:lpstr>
      <vt:lpstr>The Plan</vt:lpstr>
      <vt:lpstr>The Plan</vt:lpstr>
      <vt:lpstr>Best Sellers</vt:lpstr>
      <vt:lpstr>Best Sellers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Bicycle Shop</dc:title>
  <cp:lastModifiedBy>Jamie Dormaar</cp:lastModifiedBy>
  <cp:revision>4</cp:revision>
  <dcterms:modified xsi:type="dcterms:W3CDTF">2022-12-06T00:55:41Z</dcterms:modified>
</cp:coreProperties>
</file>